
<file path=[Content_Types].xml><?xml version="1.0" encoding="utf-8"?>
<Types xmlns="http://schemas.openxmlformats.org/package/2006/content-types">
  <Default Extension="gif" ContentType="image/gif"/>
  <Default Extension="jpeg" ContentType="image/jpeg"/>
  <Default Extension="png" ContentType="image/png"/>
  <Default Extension="ppm"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6" r:id="rId1"/>
  </p:sldMasterIdLst>
  <p:notesMasterIdLst>
    <p:notesMasterId r:id="rId35"/>
  </p:notesMasterIdLst>
  <p:sldIdLst>
    <p:sldId id="256" r:id="rId2"/>
    <p:sldId id="258" r:id="rId3"/>
    <p:sldId id="259" r:id="rId4"/>
    <p:sldId id="272" r:id="rId5"/>
    <p:sldId id="287" r:id="rId6"/>
    <p:sldId id="290" r:id="rId7"/>
    <p:sldId id="276" r:id="rId8"/>
    <p:sldId id="270" r:id="rId9"/>
    <p:sldId id="289" r:id="rId10"/>
    <p:sldId id="274" r:id="rId11"/>
    <p:sldId id="278" r:id="rId12"/>
    <p:sldId id="277" r:id="rId13"/>
    <p:sldId id="279" r:id="rId14"/>
    <p:sldId id="269" r:id="rId15"/>
    <p:sldId id="288" r:id="rId16"/>
    <p:sldId id="291" r:id="rId17"/>
    <p:sldId id="273" r:id="rId18"/>
    <p:sldId id="280" r:id="rId19"/>
    <p:sldId id="281" r:id="rId20"/>
    <p:sldId id="260" r:id="rId21"/>
    <p:sldId id="262" r:id="rId22"/>
    <p:sldId id="263" r:id="rId23"/>
    <p:sldId id="282" r:id="rId24"/>
    <p:sldId id="264" r:id="rId25"/>
    <p:sldId id="283" r:id="rId26"/>
    <p:sldId id="284" r:id="rId27"/>
    <p:sldId id="286" r:id="rId28"/>
    <p:sldId id="261" r:id="rId29"/>
    <p:sldId id="285" r:id="rId30"/>
    <p:sldId id="265" r:id="rId31"/>
    <p:sldId id="266" r:id="rId32"/>
    <p:sldId id="267" r:id="rId33"/>
    <p:sldId id="26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29"/>
    <p:restoredTop sz="65337"/>
  </p:normalViewPr>
  <p:slideViewPr>
    <p:cSldViewPr snapToGrid="0">
      <p:cViewPr varScale="1">
        <p:scale>
          <a:sx n="100" d="100"/>
          <a:sy n="100" d="100"/>
        </p:scale>
        <p:origin x="282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27D063-CD4E-1F48-B154-204C698E6151}" type="datetimeFigureOut">
              <a:rPr lang="en-US" smtClean="0"/>
              <a:t>11/3/25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F581BB-68EB-3849-BA82-D4ED0758474F}" type="slidenum">
              <a:rPr lang="en-US" smtClean="0"/>
              <a:t>‹#›</a:t>
            </a:fld>
            <a:endParaRPr lang="en-US"/>
          </a:p>
        </p:txBody>
      </p:sp>
    </p:spTree>
    <p:extLst>
      <p:ext uri="{BB962C8B-B14F-4D97-AF65-F5344CB8AC3E}">
        <p14:creationId xmlns:p14="http://schemas.microsoft.com/office/powerpoint/2010/main" val="2914428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581BB-68EB-3849-BA82-D4ED0758474F}" type="slidenum">
              <a:rPr lang="en-US" smtClean="0"/>
              <a:t>1</a:t>
            </a:fld>
            <a:endParaRPr lang="en-US"/>
          </a:p>
        </p:txBody>
      </p:sp>
    </p:spTree>
    <p:extLst>
      <p:ext uri="{BB962C8B-B14F-4D97-AF65-F5344CB8AC3E}">
        <p14:creationId xmlns:p14="http://schemas.microsoft.com/office/powerpoint/2010/main" val="996789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sz="1200" b="1" dirty="0"/>
              <a:t>Sparse Data: </a:t>
            </a:r>
            <a:r>
              <a:rPr lang="en-US" sz="1200" dirty="0"/>
              <a:t>Real-world data is often insufficient to capture true probability distributions accurately.</a:t>
            </a:r>
          </a:p>
          <a:p>
            <a:pPr algn="l">
              <a:buFont typeface="+mj-lt"/>
              <a:buAutoNum type="arabicPeriod"/>
            </a:pPr>
            <a:r>
              <a:rPr lang="en-US" sz="1200" b="1" dirty="0"/>
              <a:t>Static Data: </a:t>
            </a:r>
            <a:r>
              <a:rPr lang="en-US" sz="1200" dirty="0"/>
              <a:t>Reliance on static data risks accuracy, especially in dynamic environments.</a:t>
            </a:r>
          </a:p>
          <a:p>
            <a:pPr algn="l">
              <a:buFont typeface="+mj-lt"/>
              <a:buAutoNum type="arabicPeriod"/>
            </a:pPr>
            <a:r>
              <a:rPr lang="en-US" sz="1200" b="1" dirty="0"/>
              <a:t>Edge Orientation: </a:t>
            </a:r>
            <a:r>
              <a:rPr lang="en-US" sz="1200" dirty="0"/>
              <a:t>Difficulty in inferring complete edge orientations due to equivalent DAGs.</a:t>
            </a:r>
          </a:p>
          <a:p>
            <a:pPr algn="l">
              <a:buFont typeface="+mj-lt"/>
              <a:buAutoNum type="arabicPeriod"/>
            </a:pPr>
            <a:r>
              <a:rPr lang="en-US" sz="1200" b="1" dirty="0"/>
              <a:t>Expert Dependence: </a:t>
            </a:r>
            <a:r>
              <a:rPr lang="en-US" sz="1200" dirty="0"/>
              <a:t>Requires domain experts, who are scarce, costly, and variable in quality.</a:t>
            </a:r>
          </a:p>
          <a:p>
            <a:pPr algn="l">
              <a:buFont typeface="+mj-lt"/>
              <a:buAutoNum type="arabicPeriod"/>
            </a:pPr>
            <a:r>
              <a:rPr lang="en-US" sz="1200" b="1" dirty="0"/>
              <a:t>Language Proficiency: </a:t>
            </a:r>
            <a:r>
              <a:rPr lang="en-US" sz="1200" dirty="0"/>
              <a:t>Traditional algorithms lack language understanding, limiting their ability to answer user-submitted causal questions.</a:t>
            </a:r>
          </a:p>
        </p:txBody>
      </p:sp>
      <p:sp>
        <p:nvSpPr>
          <p:cNvPr id="4" name="Slide Number Placeholder 3"/>
          <p:cNvSpPr>
            <a:spLocks noGrp="1"/>
          </p:cNvSpPr>
          <p:nvPr>
            <p:ph type="sldNum" sz="quarter" idx="5"/>
          </p:nvPr>
        </p:nvSpPr>
        <p:spPr/>
        <p:txBody>
          <a:bodyPr/>
          <a:lstStyle/>
          <a:p>
            <a:fld id="{33F581BB-68EB-3849-BA82-D4ED0758474F}" type="slidenum">
              <a:rPr lang="en-US" smtClean="0"/>
              <a:t>10</a:t>
            </a:fld>
            <a:endParaRPr lang="en-US"/>
          </a:p>
        </p:txBody>
      </p:sp>
    </p:spTree>
    <p:extLst>
      <p:ext uri="{BB962C8B-B14F-4D97-AF65-F5344CB8AC3E}">
        <p14:creationId xmlns:p14="http://schemas.microsoft.com/office/powerpoint/2010/main" val="2062808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D15D8D-4295-C642-A2D1-CFF2022EFF06}" type="slidenum">
              <a:rPr lang="en-US" smtClean="0"/>
              <a:t>12</a:t>
            </a:fld>
            <a:endParaRPr lang="en-US"/>
          </a:p>
        </p:txBody>
      </p:sp>
    </p:spTree>
    <p:extLst>
      <p:ext uri="{BB962C8B-B14F-4D97-AF65-F5344CB8AC3E}">
        <p14:creationId xmlns:p14="http://schemas.microsoft.com/office/powerpoint/2010/main" val="1602407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CE013-8C0A-CCA3-C786-85E1FDD1EA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4ECD08-8B84-1004-1619-D005CE63F6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C16D12-82C0-E851-529D-3C880E981E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7C2784-03E9-F8E3-C9E0-667A221A3F3A}"/>
              </a:ext>
            </a:extLst>
          </p:cNvPr>
          <p:cNvSpPr>
            <a:spLocks noGrp="1"/>
          </p:cNvSpPr>
          <p:nvPr>
            <p:ph type="sldNum" sz="quarter" idx="5"/>
          </p:nvPr>
        </p:nvSpPr>
        <p:spPr/>
        <p:txBody>
          <a:bodyPr/>
          <a:lstStyle/>
          <a:p>
            <a:fld id="{42D15D8D-4295-C642-A2D1-CFF2022EFF06}" type="slidenum">
              <a:rPr lang="en-US" smtClean="0"/>
              <a:t>13</a:t>
            </a:fld>
            <a:endParaRPr lang="en-US"/>
          </a:p>
        </p:txBody>
      </p:sp>
    </p:spTree>
    <p:extLst>
      <p:ext uri="{BB962C8B-B14F-4D97-AF65-F5344CB8AC3E}">
        <p14:creationId xmlns:p14="http://schemas.microsoft.com/office/powerpoint/2010/main" val="3089172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971913-25C1-5F4D-A4F7-E9F156028B66}" type="slidenum">
              <a:rPr lang="en-US" smtClean="0"/>
              <a:t>14</a:t>
            </a:fld>
            <a:endParaRPr lang="en-US"/>
          </a:p>
        </p:txBody>
      </p:sp>
    </p:spTree>
    <p:extLst>
      <p:ext uri="{BB962C8B-B14F-4D97-AF65-F5344CB8AC3E}">
        <p14:creationId xmlns:p14="http://schemas.microsoft.com/office/powerpoint/2010/main" val="114303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1BCCB-0CDC-0004-1E18-6FFEBF9C4C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D6D499-7079-8767-26FA-AC039758C79F}"/>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a:extLst>
                  <a:ext uri="{FF2B5EF4-FFF2-40B4-BE49-F238E27FC236}">
                    <a16:creationId xmlns:a16="http://schemas.microsoft.com/office/drawing/2014/main" id="{3A65A865-358C-92AF-7520-86CAA81DD7C3}"/>
                  </a:ext>
                </a:extLst>
              </p:cNvPr>
              <p:cNvSpPr>
                <a:spLocks noGrp="1"/>
              </p:cNvSpPr>
              <p:nvPr>
                <p:ph type="body" idx="1"/>
              </p:nvPr>
            </p:nvSpPr>
            <p:spPr/>
            <p:txBody>
              <a:bodyPr/>
              <a:lstStyle/>
              <a:p>
                <a:pPr marL="0" indent="0">
                  <a:lnSpc>
                    <a:spcPct val="110000"/>
                  </a:lnSpc>
                  <a:buNone/>
                </a:pPr>
                <a:r>
                  <a:rPr lang="en-US" sz="1200" b="1" dirty="0"/>
                  <a:t>Levels of Reasoning</a:t>
                </a:r>
                <a:r>
                  <a:rPr lang="en-US" sz="1200" dirty="0"/>
                  <a:t> </a:t>
                </a:r>
                <a:r>
                  <a:rPr lang="en-US" sz="1200" i="1" dirty="0"/>
                  <a:t>(Pearl, 2019)</a:t>
                </a:r>
                <a:endParaRPr lang="en-US" sz="1200" dirty="0"/>
              </a:p>
              <a:p>
                <a:pPr>
                  <a:lnSpc>
                    <a:spcPct val="110000"/>
                  </a:lnSpc>
                </a:pPr>
                <a:r>
                  <a:rPr lang="en-US" sz="1200" b="1" dirty="0"/>
                  <a:t>Association:</a:t>
                </a:r>
                <a:r>
                  <a:rPr lang="en-US" sz="1200" dirty="0"/>
                  <a:t> Seeing — </a:t>
                </a:r>
                <a14:m>
                  <m:oMath xmlns:m="http://schemas.openxmlformats.org/officeDocument/2006/math">
                    <m:r>
                      <a:rPr lang="en-US" sz="1200" i="1">
                        <a:latin typeface="Cambria Math" panose="02040503050406030204" pitchFamily="18" charset="0"/>
                      </a:rPr>
                      <m:t>𝑃</m:t>
                    </m:r>
                    <m:d>
                      <m:dPr>
                        <m:ctrlPr>
                          <a:rPr lang="ar-AE" sz="1200" i="1">
                            <a:latin typeface="Cambria Math" panose="02040503050406030204" pitchFamily="18" charset="0"/>
                          </a:rPr>
                        </m:ctrlPr>
                      </m:dPr>
                      <m:e>
                        <m:r>
                          <a:rPr lang="ar-AE" sz="1200" i="1">
                            <a:latin typeface="Cambria Math" panose="02040503050406030204" pitchFamily="18" charset="0"/>
                          </a:rPr>
                          <m:t>𝑌</m:t>
                        </m:r>
                        <m:r>
                          <a:rPr lang="ar-AE" sz="1200">
                            <a:latin typeface="Cambria Math" panose="02040503050406030204" pitchFamily="18" charset="0"/>
                          </a:rPr>
                          <m:t>∣</m:t>
                        </m:r>
                        <m:r>
                          <a:rPr lang="ar-AE" sz="1200" i="1">
                            <a:latin typeface="Cambria Math" panose="02040503050406030204" pitchFamily="18" charset="0"/>
                          </a:rPr>
                          <m:t>𝑋</m:t>
                        </m:r>
                      </m:e>
                    </m:d>
                  </m:oMath>
                </a14:m>
                <a:endParaRPr lang="ar-AE" sz="1200" dirty="0"/>
              </a:p>
              <a:p>
                <a:pPr>
                  <a:lnSpc>
                    <a:spcPct val="110000"/>
                  </a:lnSpc>
                </a:pPr>
                <a:r>
                  <a:rPr lang="en-US" sz="1200" b="1" dirty="0"/>
                  <a:t>Intervention:</a:t>
                </a:r>
                <a:r>
                  <a:rPr lang="en-US" sz="1200" dirty="0"/>
                  <a:t> Doing — </a:t>
                </a:r>
                <a14:m>
                  <m:oMath xmlns:m="http://schemas.openxmlformats.org/officeDocument/2006/math">
                    <m:r>
                      <a:rPr lang="en-US" sz="1200" i="1">
                        <a:latin typeface="Cambria Math" panose="02040503050406030204" pitchFamily="18" charset="0"/>
                      </a:rPr>
                      <m:t>𝑃</m:t>
                    </m:r>
                    <m:d>
                      <m:dPr>
                        <m:ctrlPr>
                          <a:rPr lang="ar-AE" sz="1200" i="1">
                            <a:latin typeface="Cambria Math" panose="02040503050406030204" pitchFamily="18" charset="0"/>
                          </a:rPr>
                        </m:ctrlPr>
                      </m:dPr>
                      <m:e>
                        <m:r>
                          <a:rPr lang="ar-AE" sz="1200" i="1">
                            <a:latin typeface="Cambria Math" panose="02040503050406030204" pitchFamily="18" charset="0"/>
                          </a:rPr>
                          <m:t>𝑌</m:t>
                        </m:r>
                        <m:r>
                          <a:rPr lang="ar-AE" sz="1200">
                            <a:latin typeface="Cambria Math" panose="02040503050406030204" pitchFamily="18" charset="0"/>
                          </a:rPr>
                          <m:t>∣</m:t>
                        </m:r>
                        <m:r>
                          <a:rPr lang="ar-AE" sz="1200" i="1">
                            <a:latin typeface="Cambria Math" panose="02040503050406030204" pitchFamily="18" charset="0"/>
                          </a:rPr>
                          <m:t>𝑑𝑜</m:t>
                        </m:r>
                        <m:d>
                          <m:dPr>
                            <m:ctrlPr>
                              <a:rPr lang="ar-AE" sz="1200" i="1">
                                <a:latin typeface="Cambria Math" panose="02040503050406030204" pitchFamily="18" charset="0"/>
                              </a:rPr>
                            </m:ctrlPr>
                          </m:dPr>
                          <m:e>
                            <m:r>
                              <a:rPr lang="ar-AE" sz="1200" i="1">
                                <a:latin typeface="Cambria Math" panose="02040503050406030204" pitchFamily="18" charset="0"/>
                              </a:rPr>
                              <m:t>𝑋</m:t>
                            </m:r>
                          </m:e>
                        </m:d>
                      </m:e>
                    </m:d>
                  </m:oMath>
                </a14:m>
                <a:endParaRPr lang="ar-AE" sz="1200" dirty="0"/>
              </a:p>
              <a:p>
                <a:pPr>
                  <a:lnSpc>
                    <a:spcPct val="110000"/>
                  </a:lnSpc>
                </a:pPr>
                <a:r>
                  <a:rPr lang="en-US" sz="1200" b="1" dirty="0"/>
                  <a:t>Counterfactual:</a:t>
                </a:r>
                <a:r>
                  <a:rPr lang="en-US" sz="1200" dirty="0"/>
                  <a:t> Imagining — “What if X had been different?”</a:t>
                </a:r>
              </a:p>
              <a:p>
                <a:pPr marL="0" indent="0">
                  <a:lnSpc>
                    <a:spcPct val="110000"/>
                  </a:lnSpc>
                  <a:buNone/>
                </a:pPr>
                <a:endParaRPr lang="en-US" sz="1200" b="1" dirty="0">
                  <a:latin typeface="Menlo" panose="020B0609030804020204" pitchFamily="49" charset="0"/>
                  <a:ea typeface="Menlo" panose="020B0609030804020204" pitchFamily="49" charset="0"/>
                  <a:cs typeface="Menlo" panose="020B0609030804020204" pitchFamily="49" charset="0"/>
                </a:endParaRPr>
              </a:p>
              <a:p>
                <a:pPr marL="0" indent="0">
                  <a:lnSpc>
                    <a:spcPct val="110000"/>
                  </a:lnSpc>
                  <a:buNone/>
                </a:pPr>
                <a:r>
                  <a:rPr lang="en-US" sz="1200" b="1" dirty="0" err="1">
                    <a:latin typeface="Menlo" panose="020B0609030804020204" pitchFamily="49" charset="0"/>
                    <a:ea typeface="Menlo" panose="020B0609030804020204" pitchFamily="49" charset="0"/>
                    <a:cs typeface="Menlo" panose="020B0609030804020204" pitchFamily="49" charset="0"/>
                  </a:rPr>
                  <a:t>PolicyGRID</a:t>
                </a:r>
                <a:r>
                  <a:rPr lang="en-US" sz="1200" b="1" dirty="0">
                    <a:latin typeface="Menlo" panose="020B0609030804020204" pitchFamily="49" charset="0"/>
                    <a:ea typeface="Menlo" panose="020B0609030804020204" pitchFamily="49" charset="0"/>
                    <a:cs typeface="Menlo" panose="020B0609030804020204" pitchFamily="49" charset="0"/>
                  </a:rPr>
                  <a:t> </a:t>
                </a:r>
                <a:r>
                  <a:rPr lang="en-US" sz="1200" b="1" dirty="0"/>
                  <a:t>operates at Level 2–3</a:t>
                </a:r>
                <a:endParaRPr lang="en-US" sz="1200" dirty="0"/>
              </a:p>
              <a:p>
                <a:pPr>
                  <a:lnSpc>
                    <a:spcPct val="110000"/>
                  </a:lnSpc>
                </a:pPr>
                <a:r>
                  <a:rPr lang="en-US" sz="1200" dirty="0"/>
                  <a:t>Learns </a:t>
                </a:r>
                <a:r>
                  <a:rPr lang="en-US" sz="1200" i="1" dirty="0"/>
                  <a:t>how actions change outcomes</a:t>
                </a:r>
                <a:endParaRPr lang="en-US" sz="1200" dirty="0"/>
              </a:p>
              <a:p>
                <a:pPr>
                  <a:lnSpc>
                    <a:spcPct val="110000"/>
                  </a:lnSpc>
                </a:pPr>
                <a:r>
                  <a:rPr lang="en-US" sz="1200" dirty="0"/>
                  <a:t>Uses causal understanding to design better control policies</a:t>
                </a:r>
              </a:p>
              <a:p>
                <a:endParaRPr lang="en-US" dirty="0"/>
              </a:p>
            </p:txBody>
          </p:sp>
        </mc:Choice>
        <mc:Fallback>
          <p:sp>
            <p:nvSpPr>
              <p:cNvPr id="3" name="Notes Placeholder 2">
                <a:extLst>
                  <a:ext uri="{FF2B5EF4-FFF2-40B4-BE49-F238E27FC236}">
                    <a16:creationId xmlns:a16="http://schemas.microsoft.com/office/drawing/2014/main" id="{3A65A865-358C-92AF-7520-86CAA81DD7C3}"/>
                  </a:ext>
                </a:extLst>
              </p:cNvPr>
              <p:cNvSpPr>
                <a:spLocks noGrp="1"/>
              </p:cNvSpPr>
              <p:nvPr>
                <p:ph type="body" idx="1"/>
              </p:nvPr>
            </p:nvSpPr>
            <p:spPr/>
            <p:txBody>
              <a:bodyPr/>
              <a:lstStyle/>
              <a:p>
                <a:pPr marL="0" indent="0">
                  <a:lnSpc>
                    <a:spcPct val="110000"/>
                  </a:lnSpc>
                  <a:buNone/>
                </a:pPr>
                <a:r>
                  <a:rPr lang="en-US" sz="1200" b="1" dirty="0"/>
                  <a:t>Levels of Reasoning</a:t>
                </a:r>
                <a:r>
                  <a:rPr lang="en-US" sz="1200" dirty="0"/>
                  <a:t> </a:t>
                </a:r>
                <a:r>
                  <a:rPr lang="en-US" sz="1200" i="1" dirty="0"/>
                  <a:t>(Pearl, 2019)</a:t>
                </a:r>
                <a:endParaRPr lang="en-US" sz="1200" dirty="0"/>
              </a:p>
              <a:p>
                <a:pPr>
                  <a:lnSpc>
                    <a:spcPct val="110000"/>
                  </a:lnSpc>
                </a:pPr>
                <a:r>
                  <a:rPr lang="en-US" sz="1200" b="1" dirty="0"/>
                  <a:t>Association:</a:t>
                </a:r>
                <a:r>
                  <a:rPr lang="en-US" sz="1200" dirty="0"/>
                  <a:t> Seeing — </a:t>
                </a:r>
                <a:r>
                  <a:rPr lang="en-US" sz="1200" i="0">
                    <a:latin typeface="Cambria Math" panose="02040503050406030204" pitchFamily="18" charset="0"/>
                  </a:rPr>
                  <a:t>𝑃</a:t>
                </a:r>
                <a:r>
                  <a:rPr lang="ar-AE" sz="1200" i="0">
                    <a:latin typeface="Cambria Math" panose="02040503050406030204" pitchFamily="18" charset="0"/>
                  </a:rPr>
                  <a:t>(𝑌∣𝑋)</a:t>
                </a:r>
                <a:endParaRPr lang="ar-AE" sz="1200" dirty="0"/>
              </a:p>
              <a:p>
                <a:pPr>
                  <a:lnSpc>
                    <a:spcPct val="110000"/>
                  </a:lnSpc>
                </a:pPr>
                <a:r>
                  <a:rPr lang="en-US" sz="1200" b="1" dirty="0"/>
                  <a:t>Intervention:</a:t>
                </a:r>
                <a:r>
                  <a:rPr lang="en-US" sz="1200" dirty="0"/>
                  <a:t> Doing — </a:t>
                </a:r>
                <a:r>
                  <a:rPr lang="en-US" sz="1200" i="0">
                    <a:latin typeface="Cambria Math" panose="02040503050406030204" pitchFamily="18" charset="0"/>
                  </a:rPr>
                  <a:t>𝑃</a:t>
                </a:r>
                <a:r>
                  <a:rPr lang="ar-AE" sz="1200" i="0">
                    <a:latin typeface="Cambria Math" panose="02040503050406030204" pitchFamily="18" charset="0"/>
                  </a:rPr>
                  <a:t>(𝑌∣𝑑𝑜(𝑋))</a:t>
                </a:r>
                <a:endParaRPr lang="ar-AE" sz="1200" dirty="0"/>
              </a:p>
              <a:p>
                <a:pPr>
                  <a:lnSpc>
                    <a:spcPct val="110000"/>
                  </a:lnSpc>
                </a:pPr>
                <a:r>
                  <a:rPr lang="en-US" sz="1200" b="1" dirty="0"/>
                  <a:t>Counterfactual:</a:t>
                </a:r>
                <a:r>
                  <a:rPr lang="en-US" sz="1200" dirty="0"/>
                  <a:t> Imagining — “What if X had been different?”</a:t>
                </a:r>
              </a:p>
              <a:p>
                <a:pPr marL="0" indent="0">
                  <a:lnSpc>
                    <a:spcPct val="110000"/>
                  </a:lnSpc>
                  <a:buNone/>
                </a:pPr>
                <a:endParaRPr lang="en-US" sz="1200" b="1" dirty="0">
                  <a:latin typeface="Menlo" panose="020B0609030804020204" pitchFamily="49" charset="0"/>
                  <a:ea typeface="Menlo" panose="020B0609030804020204" pitchFamily="49" charset="0"/>
                  <a:cs typeface="Menlo" panose="020B0609030804020204" pitchFamily="49" charset="0"/>
                </a:endParaRPr>
              </a:p>
              <a:p>
                <a:pPr marL="0" indent="0">
                  <a:lnSpc>
                    <a:spcPct val="110000"/>
                  </a:lnSpc>
                  <a:buNone/>
                </a:pPr>
                <a:r>
                  <a:rPr lang="en-US" sz="1200" b="1" dirty="0" err="1">
                    <a:latin typeface="Menlo" panose="020B0609030804020204" pitchFamily="49" charset="0"/>
                    <a:ea typeface="Menlo" panose="020B0609030804020204" pitchFamily="49" charset="0"/>
                    <a:cs typeface="Menlo" panose="020B0609030804020204" pitchFamily="49" charset="0"/>
                  </a:rPr>
                  <a:t>PolicyGRID</a:t>
                </a:r>
                <a:r>
                  <a:rPr lang="en-US" sz="1200" b="1" dirty="0">
                    <a:latin typeface="Menlo" panose="020B0609030804020204" pitchFamily="49" charset="0"/>
                    <a:ea typeface="Menlo" panose="020B0609030804020204" pitchFamily="49" charset="0"/>
                    <a:cs typeface="Menlo" panose="020B0609030804020204" pitchFamily="49" charset="0"/>
                  </a:rPr>
                  <a:t> </a:t>
                </a:r>
                <a:r>
                  <a:rPr lang="en-US" sz="1200" b="1" dirty="0"/>
                  <a:t>operates at Level 2–3</a:t>
                </a:r>
                <a:endParaRPr lang="en-US" sz="1200" dirty="0"/>
              </a:p>
              <a:p>
                <a:pPr>
                  <a:lnSpc>
                    <a:spcPct val="110000"/>
                  </a:lnSpc>
                </a:pPr>
                <a:r>
                  <a:rPr lang="en-US" sz="1200" dirty="0"/>
                  <a:t>Learns </a:t>
                </a:r>
                <a:r>
                  <a:rPr lang="en-US" sz="1200" i="1" dirty="0"/>
                  <a:t>how actions change outcomes</a:t>
                </a:r>
                <a:endParaRPr lang="en-US" sz="1200" dirty="0"/>
              </a:p>
              <a:p>
                <a:pPr>
                  <a:lnSpc>
                    <a:spcPct val="110000"/>
                  </a:lnSpc>
                </a:pPr>
                <a:r>
                  <a:rPr lang="en-US" sz="1200" dirty="0"/>
                  <a:t>Uses causal understanding to design better control policies</a:t>
                </a:r>
              </a:p>
              <a:p>
                <a:endParaRPr lang="en-US" dirty="0"/>
              </a:p>
            </p:txBody>
          </p:sp>
        </mc:Fallback>
      </mc:AlternateContent>
      <p:sp>
        <p:nvSpPr>
          <p:cNvPr id="4" name="Slide Number Placeholder 3">
            <a:extLst>
              <a:ext uri="{FF2B5EF4-FFF2-40B4-BE49-F238E27FC236}">
                <a16:creationId xmlns:a16="http://schemas.microsoft.com/office/drawing/2014/main" id="{CEA9180A-51DA-891A-7FC1-0F17EA108219}"/>
              </a:ext>
            </a:extLst>
          </p:cNvPr>
          <p:cNvSpPr>
            <a:spLocks noGrp="1"/>
          </p:cNvSpPr>
          <p:nvPr>
            <p:ph type="sldNum" sz="quarter" idx="5"/>
          </p:nvPr>
        </p:nvSpPr>
        <p:spPr/>
        <p:txBody>
          <a:bodyPr/>
          <a:lstStyle/>
          <a:p>
            <a:fld id="{F9971913-25C1-5F4D-A4F7-E9F156028B66}" type="slidenum">
              <a:rPr lang="en-US" smtClean="0"/>
              <a:t>17</a:t>
            </a:fld>
            <a:endParaRPr lang="en-US"/>
          </a:p>
        </p:txBody>
      </p:sp>
    </p:spTree>
    <p:extLst>
      <p:ext uri="{BB962C8B-B14F-4D97-AF65-F5344CB8AC3E}">
        <p14:creationId xmlns:p14="http://schemas.microsoft.com/office/powerpoint/2010/main" val="1725168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framework addresses three key requirements for embodied causal reasoning: (1) discovering causal structure from observational and interventional data, (2) validating causal relationships through 44 targeted experiments, and (3) translating causal knowledge into operational policies. By integrating these components, POLICYGRID enables agents to reason about the consequences of their actions rather than merely react to correlations. This work extends the embodied world model discourse by demonstrating how causal reasoning can be embedded directly within the policy loop, moving beyond the latent dynamics models of Hafner et al. [2020] and the meta-learning approaches of Finn et al. [2017] toward principled interventional reasoning [Battaglia et al., 2016, Wu et al., 2015].</a:t>
            </a:r>
          </a:p>
          <a:p>
            <a:endParaRPr lang="en-US" dirty="0"/>
          </a:p>
          <a:p>
            <a:r>
              <a:rPr lang="en-US" b="1" dirty="0"/>
              <a:t>Contributions</a:t>
            </a:r>
            <a:r>
              <a:rPr lang="en-US" dirty="0"/>
              <a:t>. We establish three insights for embodied causal reasoning. First, interventions serve dual purposes: control actions simultaneously manipulate the environment and refine the agent’s causal understanding. POLICYGRID treats each action as both a policy decision and an experiment that updates internal world models. Second, causal discovery need not precede control but can occur within it. Agents probe their environment to resolve structural uncertainty while optimizing for objectives, collapsing the traditional separation between learning and acting. Third, policies grounded in validated causal structure outperform correlation-based alternatives in multi-objective settings. Empirical validation demonstrates F1 = 0.89 for causal recovery and 2.8× hypervolume improvement over correlation-based methods, confirming that causal world models provide a more reliable foundation for multi-objective control than statistical dependencies alone.</a:t>
            </a:r>
          </a:p>
        </p:txBody>
      </p:sp>
      <p:sp>
        <p:nvSpPr>
          <p:cNvPr id="4" name="Slide Number Placeholder 3"/>
          <p:cNvSpPr>
            <a:spLocks noGrp="1"/>
          </p:cNvSpPr>
          <p:nvPr>
            <p:ph type="sldNum" sz="quarter" idx="5"/>
          </p:nvPr>
        </p:nvSpPr>
        <p:spPr/>
        <p:txBody>
          <a:bodyPr/>
          <a:lstStyle/>
          <a:p>
            <a:fld id="{F9971913-25C1-5F4D-A4F7-E9F156028B66}" type="slidenum">
              <a:rPr lang="en-US" smtClean="0"/>
              <a:t>19</a:t>
            </a:fld>
            <a:endParaRPr lang="en-US"/>
          </a:p>
        </p:txBody>
      </p:sp>
    </p:spTree>
    <p:extLst>
      <p:ext uri="{BB962C8B-B14F-4D97-AF65-F5344CB8AC3E}">
        <p14:creationId xmlns:p14="http://schemas.microsoft.com/office/powerpoint/2010/main" val="1558560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971913-25C1-5F4D-A4F7-E9F156028B66}" type="slidenum">
              <a:rPr lang="en-US" smtClean="0"/>
              <a:t>21</a:t>
            </a:fld>
            <a:endParaRPr lang="en-US"/>
          </a:p>
        </p:txBody>
      </p:sp>
    </p:spTree>
    <p:extLst>
      <p:ext uri="{BB962C8B-B14F-4D97-AF65-F5344CB8AC3E}">
        <p14:creationId xmlns:p14="http://schemas.microsoft.com/office/powerpoint/2010/main" val="3746729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effect_size</a:t>
            </a:r>
            <a:r>
              <a:rPr lang="en-US" dirty="0"/>
              <a:t> ratio has:</a:t>
            </a:r>
          </a:p>
          <a:p>
            <a:r>
              <a:rPr lang="en-US" b="1" dirty="0"/>
              <a:t>Lower bound</a:t>
            </a:r>
            <a:r>
              <a:rPr lang="en-US" dirty="0"/>
              <a:t>: 0 (when </a:t>
            </a:r>
            <a:r>
              <a:rPr lang="en-US" dirty="0" err="1"/>
              <a:t>source_change</a:t>
            </a:r>
            <a:r>
              <a:rPr lang="en-US" dirty="0"/>
              <a:t> ≤ 0.001 or target doesn't change)</a:t>
            </a:r>
          </a:p>
          <a:p>
            <a:r>
              <a:rPr lang="en-US" b="1" dirty="0"/>
              <a:t>Upper bound</a:t>
            </a:r>
            <a:r>
              <a:rPr lang="en-US" dirty="0"/>
              <a:t>: Unbounded theoretically, but confidence calculation caps at 1.0 via </a:t>
            </a:r>
            <a:r>
              <a:rPr lang="en-US" sz="1200" kern="1200" dirty="0">
                <a:solidFill>
                  <a:schemeClr val="tx1"/>
                </a:solidFill>
                <a:latin typeface="+mn-lt"/>
                <a:ea typeface="+mn-ea"/>
                <a:cs typeface="+mn-cs"/>
              </a:rPr>
              <a:t>confidence = min(1.0, </a:t>
            </a:r>
            <a:r>
              <a:rPr lang="en-US" sz="1200" kern="1200" dirty="0" err="1">
                <a:solidFill>
                  <a:schemeClr val="tx1"/>
                </a:solidFill>
                <a:latin typeface="+mn-lt"/>
                <a:ea typeface="+mn-ea"/>
                <a:cs typeface="+mn-cs"/>
              </a:rPr>
              <a:t>avg_effect</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consistency_factor</a:t>
            </a:r>
            <a:r>
              <a:rPr lang="en-US" sz="1200" kern="1200" dirty="0">
                <a:solidFill>
                  <a:schemeClr val="tx1"/>
                </a:solidFill>
                <a:latin typeface="+mn-lt"/>
                <a:ea typeface="+mn-ea"/>
                <a:cs typeface="+mn-cs"/>
              </a:rPr>
              <a:t>)</a:t>
            </a:r>
            <a:endParaRPr lang="en-US" dirty="0"/>
          </a:p>
          <a:p>
            <a:r>
              <a:rPr lang="en-US" b="1" dirty="0"/>
              <a:t>Practical range</a:t>
            </a:r>
            <a:r>
              <a:rPr lang="en-US" dirty="0"/>
              <a:t>: Typically 0 to ~10, since very large ratios (e.g., </a:t>
            </a:r>
            <a:r>
              <a:rPr lang="en-US" dirty="0" err="1"/>
              <a:t>target_change</a:t>
            </a:r>
            <a:r>
              <a:rPr lang="en-US" dirty="0"/>
              <a:t> &gt;&gt; </a:t>
            </a:r>
            <a:r>
              <a:rPr lang="en-US" dirty="0" err="1"/>
              <a:t>source_change</a:t>
            </a:r>
            <a:r>
              <a:rPr lang="en-US" dirty="0"/>
              <a:t>) indicate either measurement issues or extremely sensitive relationships that get filtered by consistency checks</a:t>
            </a:r>
          </a:p>
          <a:p>
            <a:endParaRPr lang="en-US" dirty="0"/>
          </a:p>
        </p:txBody>
      </p:sp>
      <p:sp>
        <p:nvSpPr>
          <p:cNvPr id="4" name="Slide Number Placeholder 3"/>
          <p:cNvSpPr>
            <a:spLocks noGrp="1"/>
          </p:cNvSpPr>
          <p:nvPr>
            <p:ph type="sldNum" sz="quarter" idx="5"/>
          </p:nvPr>
        </p:nvSpPr>
        <p:spPr/>
        <p:txBody>
          <a:bodyPr/>
          <a:lstStyle/>
          <a:p>
            <a:fld id="{F9971913-25C1-5F4D-A4F7-E9F156028B66}" type="slidenum">
              <a:rPr lang="en-US" smtClean="0"/>
              <a:t>22</a:t>
            </a:fld>
            <a:endParaRPr lang="en-US"/>
          </a:p>
        </p:txBody>
      </p:sp>
    </p:spTree>
    <p:extLst>
      <p:ext uri="{BB962C8B-B14F-4D97-AF65-F5344CB8AC3E}">
        <p14:creationId xmlns:p14="http://schemas.microsoft.com/office/powerpoint/2010/main" val="1705836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Consistency factor</a:t>
            </a:r>
            <a:r>
              <a:rPr lang="en-US" dirty="0"/>
              <a:t> penalizes edges with erratic effects. It measures how reliable the relationship is across multiple tests:</a:t>
            </a:r>
          </a:p>
          <a:p>
            <a:r>
              <a:rPr lang="en-US" dirty="0"/>
              <a:t>High variation relative to average effect → low </a:t>
            </a:r>
            <a:r>
              <a:rPr lang="en-US" dirty="0" err="1"/>
              <a:t>consistency_factor</a:t>
            </a:r>
            <a:r>
              <a:rPr lang="en-US" dirty="0"/>
              <a:t> → reduces confidence</a:t>
            </a:r>
          </a:p>
          <a:p>
            <a:r>
              <a:rPr lang="en-US" dirty="0"/>
              <a:t>Formula: </a:t>
            </a:r>
            <a:r>
              <a:rPr lang="en-US" sz="1200" kern="1200" dirty="0">
                <a:solidFill>
                  <a:schemeClr val="tx1"/>
                </a:solidFill>
                <a:latin typeface="+mn-lt"/>
                <a:ea typeface="+mn-ea"/>
                <a:cs typeface="+mn-cs"/>
              </a:rPr>
              <a:t>1.0 / (1.0 + variation/</a:t>
            </a:r>
            <a:r>
              <a:rPr lang="en-US" sz="1200" kern="1200" dirty="0" err="1">
                <a:solidFill>
                  <a:schemeClr val="tx1"/>
                </a:solidFill>
                <a:latin typeface="+mn-lt"/>
                <a:ea typeface="+mn-ea"/>
                <a:cs typeface="+mn-cs"/>
              </a:rPr>
              <a:t>avg_effect</a:t>
            </a:r>
            <a:r>
              <a:rPr lang="en-US" sz="1200" kern="1200" dirty="0">
                <a:solidFill>
                  <a:schemeClr val="tx1"/>
                </a:solidFill>
                <a:latin typeface="+mn-lt"/>
                <a:ea typeface="+mn-ea"/>
                <a:cs typeface="+mn-cs"/>
              </a:rPr>
              <a:t>)</a:t>
            </a:r>
            <a:endParaRPr lang="en-US" dirty="0"/>
          </a:p>
          <a:p>
            <a:r>
              <a:rPr lang="en-US" dirty="0"/>
              <a:t>If variation equals </a:t>
            </a:r>
            <a:r>
              <a:rPr lang="en-US" dirty="0" err="1"/>
              <a:t>avg_effect</a:t>
            </a:r>
            <a:r>
              <a:rPr lang="en-US" dirty="0"/>
              <a:t>, </a:t>
            </a:r>
            <a:r>
              <a:rPr lang="en-US" dirty="0" err="1"/>
              <a:t>consistency_factor</a:t>
            </a:r>
            <a:r>
              <a:rPr lang="en-US" dirty="0"/>
              <a:t> = 0.5 (50% penalty)</a:t>
            </a:r>
          </a:p>
          <a:p>
            <a:r>
              <a:rPr lang="en-US" dirty="0"/>
              <a:t>If variation is negligible, </a:t>
            </a:r>
            <a:r>
              <a:rPr lang="en-US" dirty="0" err="1"/>
              <a:t>consistency_factor</a:t>
            </a:r>
            <a:r>
              <a:rPr lang="en-US" dirty="0"/>
              <a:t> approaches 1.0 (no penalty)</a:t>
            </a:r>
          </a:p>
          <a:p>
            <a:r>
              <a:rPr lang="en-US" dirty="0"/>
              <a:t>---</a:t>
            </a:r>
          </a:p>
          <a:p>
            <a:r>
              <a:rPr lang="en-US" b="1" dirty="0">
                <a:effectLst/>
              </a:rPr>
              <a:t>Confidence</a:t>
            </a:r>
            <a:r>
              <a:rPr lang="en-US" dirty="0">
                <a:effectLst/>
              </a:rPr>
              <a:t> combines effect magnitude with consistency:</a:t>
            </a:r>
          </a:p>
          <a:p>
            <a:r>
              <a:rPr lang="en-US" sz="1200" kern="1200" dirty="0">
                <a:solidFill>
                  <a:schemeClr val="tx1"/>
                </a:solidFill>
                <a:effectLst/>
                <a:latin typeface="+mn-lt"/>
                <a:ea typeface="+mn-ea"/>
                <a:cs typeface="+mn-cs"/>
              </a:rPr>
              <a:t>confidence = </a:t>
            </a:r>
            <a:r>
              <a:rPr lang="en-US" sz="1200" kern="1200" dirty="0" err="1">
                <a:solidFill>
                  <a:schemeClr val="tx1"/>
                </a:solidFill>
                <a:effectLst/>
                <a:latin typeface="+mn-lt"/>
                <a:ea typeface="+mn-ea"/>
                <a:cs typeface="+mn-cs"/>
              </a:rPr>
              <a:t>avg_effect</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consistency_factor</a:t>
            </a:r>
            <a:endParaRPr lang="en-US" dirty="0">
              <a:effectLst/>
            </a:endParaRPr>
          </a:p>
          <a:p>
            <a:r>
              <a:rPr lang="en-US" dirty="0">
                <a:effectLst/>
              </a:rPr>
              <a:t>Strong effect + consistent results → high confidence → edge validated</a:t>
            </a:r>
          </a:p>
          <a:p>
            <a:r>
              <a:rPr lang="en-US" dirty="0">
                <a:effectLst/>
              </a:rPr>
              <a:t>Strong effect + inconsistent results → lower confidence → edge discarded</a:t>
            </a:r>
          </a:p>
          <a:p>
            <a:r>
              <a:rPr lang="en-US" dirty="0">
                <a:effectLst/>
              </a:rPr>
              <a:t>Weak effect (regardless of consistency) → low confidence → edge discarded</a:t>
            </a:r>
          </a:p>
          <a:p>
            <a:r>
              <a:rPr lang="en-US" dirty="0">
                <a:effectLst/>
              </a:rPr>
              <a:t>The threshold is 0.5, meaning you need either: (1) moderate effect with perfect consistency, or (2) strong effect tolerating some variation. This prevents validating spurious relationships that occasionally show large effects but aren't reproducible.</a:t>
            </a:r>
          </a:p>
          <a:p>
            <a:r>
              <a:rPr lang="en-US" dirty="0">
                <a:effectLst/>
              </a:rPr>
              <a:t>---</a:t>
            </a:r>
          </a:p>
          <a:p>
            <a:r>
              <a:rPr lang="en-US" dirty="0"/>
              <a:t>The </a:t>
            </a:r>
            <a:r>
              <a:rPr lang="en-US" dirty="0" err="1"/>
              <a:t>effect_size</a:t>
            </a:r>
            <a:r>
              <a:rPr lang="en-US" dirty="0"/>
              <a:t> itself is </a:t>
            </a:r>
            <a:r>
              <a:rPr lang="en-US" b="1" dirty="0"/>
              <a:t>unbounded</a:t>
            </a:r>
            <a:r>
              <a:rPr lang="en-US" dirty="0"/>
              <a:t> - it's just a raw ratio that can theoretically be any positive number. For example:</a:t>
            </a:r>
          </a:p>
          <a:p>
            <a:r>
              <a:rPr lang="en-US" dirty="0"/>
              <a:t>Small source change (0.01) with large target change (10) → </a:t>
            </a:r>
            <a:r>
              <a:rPr lang="en-US" dirty="0" err="1"/>
              <a:t>effect_size</a:t>
            </a:r>
            <a:r>
              <a:rPr lang="en-US" dirty="0"/>
              <a:t> = 1000</a:t>
            </a:r>
          </a:p>
          <a:p>
            <a:r>
              <a:rPr lang="en-US" dirty="0"/>
              <a:t>Moderate changes (5/2) → </a:t>
            </a:r>
            <a:r>
              <a:rPr lang="en-US" dirty="0" err="1"/>
              <a:t>effect_size</a:t>
            </a:r>
            <a:r>
              <a:rPr lang="en-US" dirty="0"/>
              <a:t> = 2.5</a:t>
            </a:r>
          </a:p>
          <a:p>
            <a:r>
              <a:rPr lang="en-US" dirty="0"/>
              <a:t>However, </a:t>
            </a:r>
            <a:r>
              <a:rPr lang="en-US" b="1" dirty="0"/>
              <a:t>confidence</a:t>
            </a:r>
            <a:r>
              <a:rPr lang="en-US" dirty="0"/>
              <a:t> (which determines edge validation) is capped at 1.0:</a:t>
            </a:r>
          </a:p>
          <a:p>
            <a:pPr rtl="0" latinLnBrk="0"/>
            <a:r>
              <a:rPr lang="en-US" sz="1200" kern="1200" dirty="0" err="1">
                <a:solidFill>
                  <a:schemeClr val="tx1"/>
                </a:solidFill>
                <a:effectLst/>
                <a:latin typeface="+mn-lt"/>
                <a:ea typeface="+mn-ea"/>
                <a:cs typeface="+mn-cs"/>
              </a:rPr>
              <a:t>consistency_factor</a:t>
            </a:r>
            <a:r>
              <a:rPr lang="en-US" sz="1200" kern="1200" dirty="0">
                <a:solidFill>
                  <a:schemeClr val="tx1"/>
                </a:solidFill>
                <a:effectLst/>
                <a:latin typeface="+mn-lt"/>
                <a:ea typeface="+mn-ea"/>
                <a:cs typeface="+mn-cs"/>
              </a:rPr>
              <a:t> = 1.0 / (1.0 + variation / max(</a:t>
            </a:r>
            <a:r>
              <a:rPr lang="en-US" sz="1200" kern="1200" dirty="0" err="1">
                <a:solidFill>
                  <a:schemeClr val="tx1"/>
                </a:solidFill>
                <a:effectLst/>
                <a:latin typeface="+mn-lt"/>
                <a:ea typeface="+mn-ea"/>
                <a:cs typeface="+mn-cs"/>
              </a:rPr>
              <a:t>avg_effect</a:t>
            </a:r>
            <a:r>
              <a:rPr lang="en-US" sz="1200" kern="1200" dirty="0">
                <a:solidFill>
                  <a:schemeClr val="tx1"/>
                </a:solidFill>
                <a:effectLst/>
                <a:latin typeface="+mn-lt"/>
                <a:ea typeface="+mn-ea"/>
                <a:cs typeface="+mn-cs"/>
              </a:rPr>
              <a:t>, 0.001))</a:t>
            </a:r>
          </a:p>
          <a:p>
            <a:pPr rtl="0" latinLnBrk="0"/>
            <a:r>
              <a:rPr lang="en-US" sz="1200" kern="1200" dirty="0">
                <a:solidFill>
                  <a:schemeClr val="tx1"/>
                </a:solidFill>
                <a:effectLst/>
                <a:latin typeface="+mn-lt"/>
                <a:ea typeface="+mn-ea"/>
                <a:cs typeface="+mn-cs"/>
              </a:rPr>
              <a:t>confidence = min(1.0, </a:t>
            </a:r>
            <a:r>
              <a:rPr lang="en-US" sz="1200" kern="1200" dirty="0" err="1">
                <a:solidFill>
                  <a:schemeClr val="tx1"/>
                </a:solidFill>
                <a:effectLst/>
                <a:latin typeface="+mn-lt"/>
                <a:ea typeface="+mn-ea"/>
                <a:cs typeface="+mn-cs"/>
              </a:rPr>
              <a:t>avg_effect</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consistency_factor</a:t>
            </a:r>
            <a:r>
              <a:rPr lang="en-US" sz="1200" kern="1200" dirty="0">
                <a:solidFill>
                  <a:schemeClr val="tx1"/>
                </a:solidFill>
                <a:effectLst/>
                <a:latin typeface="+mn-lt"/>
                <a:ea typeface="+mn-ea"/>
                <a:cs typeface="+mn-cs"/>
              </a:rPr>
              <a:t>)</a:t>
            </a:r>
          </a:p>
          <a:p>
            <a:r>
              <a:rPr lang="en-US" dirty="0"/>
              <a:t>This means:</a:t>
            </a:r>
          </a:p>
          <a:p>
            <a:r>
              <a:rPr lang="en-US" dirty="0"/>
              <a:t>An edge with </a:t>
            </a:r>
            <a:r>
              <a:rPr lang="en-US" dirty="0" err="1"/>
              <a:t>avg_effect</a:t>
            </a:r>
            <a:r>
              <a:rPr lang="en-US" dirty="0"/>
              <a:t> = 0.8 and perfect consistency → confidence = 0.8</a:t>
            </a:r>
          </a:p>
          <a:p>
            <a:r>
              <a:rPr lang="en-US" dirty="0"/>
              <a:t>An edge with </a:t>
            </a:r>
            <a:r>
              <a:rPr lang="en-US" dirty="0" err="1"/>
              <a:t>avg_effect</a:t>
            </a:r>
            <a:r>
              <a:rPr lang="en-US" dirty="0"/>
              <a:t> = 5.0 and perfect consistency → confidence = 1.0 (capped)</a:t>
            </a:r>
          </a:p>
          <a:p>
            <a:r>
              <a:rPr lang="en-US" dirty="0"/>
              <a:t>An edge with </a:t>
            </a:r>
            <a:r>
              <a:rPr lang="en-US" dirty="0" err="1"/>
              <a:t>avg_effect</a:t>
            </a:r>
            <a:r>
              <a:rPr lang="en-US" dirty="0"/>
              <a:t> = 5.0 but high variation → confidence &lt; 1.0 (consistency penalty applies)</a:t>
            </a:r>
          </a:p>
          <a:p>
            <a:r>
              <a:rPr lang="en-US" dirty="0"/>
              <a:t>So while massive </a:t>
            </a:r>
            <a:r>
              <a:rPr lang="en-US" dirty="0" err="1"/>
              <a:t>effect_sizes</a:t>
            </a:r>
            <a:r>
              <a:rPr lang="en-US" dirty="0"/>
              <a:t> are possible, they don't provide extra validation credit beyond reaching confidence = 1.0. The cap prevents overly sensitive edges from dominating the validation process.</a:t>
            </a:r>
          </a:p>
          <a:p>
            <a:endParaRPr lang="en-US" dirty="0">
              <a:effectLst/>
            </a:endParaRPr>
          </a:p>
        </p:txBody>
      </p:sp>
      <p:sp>
        <p:nvSpPr>
          <p:cNvPr id="4" name="Slide Number Placeholder 3"/>
          <p:cNvSpPr>
            <a:spLocks noGrp="1"/>
          </p:cNvSpPr>
          <p:nvPr>
            <p:ph type="sldNum" sz="quarter" idx="5"/>
          </p:nvPr>
        </p:nvSpPr>
        <p:spPr/>
        <p:txBody>
          <a:bodyPr/>
          <a:lstStyle/>
          <a:p>
            <a:fld id="{F9971913-25C1-5F4D-A4F7-E9F156028B66}" type="slidenum">
              <a:rPr lang="en-US" smtClean="0"/>
              <a:t>23</a:t>
            </a:fld>
            <a:endParaRPr lang="en-US"/>
          </a:p>
        </p:txBody>
      </p:sp>
    </p:spTree>
    <p:extLst>
      <p:ext uri="{BB962C8B-B14F-4D97-AF65-F5344CB8AC3E}">
        <p14:creationId xmlns:p14="http://schemas.microsoft.com/office/powerpoint/2010/main" val="4122098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terminates when either all edges are processed or SHD (Structural Hamming Distance) reaches 0 (perfect match with ground truth).</a:t>
            </a:r>
          </a:p>
        </p:txBody>
      </p:sp>
      <p:sp>
        <p:nvSpPr>
          <p:cNvPr id="4" name="Slide Number Placeholder 3"/>
          <p:cNvSpPr>
            <a:spLocks noGrp="1"/>
          </p:cNvSpPr>
          <p:nvPr>
            <p:ph type="sldNum" sz="quarter" idx="5"/>
          </p:nvPr>
        </p:nvSpPr>
        <p:spPr/>
        <p:txBody>
          <a:bodyPr/>
          <a:lstStyle/>
          <a:p>
            <a:fld id="{F9971913-25C1-5F4D-A4F7-E9F156028B66}" type="slidenum">
              <a:rPr lang="en-US" smtClean="0"/>
              <a:t>25</a:t>
            </a:fld>
            <a:endParaRPr lang="en-US"/>
          </a:p>
        </p:txBody>
      </p:sp>
    </p:spTree>
    <p:extLst>
      <p:ext uri="{BB962C8B-B14F-4D97-AF65-F5344CB8AC3E}">
        <p14:creationId xmlns:p14="http://schemas.microsoft.com/office/powerpoint/2010/main" val="480611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t>
            </a:r>
            <a:r>
              <a:rPr lang="en-US" b="1" dirty="0"/>
              <a:t>Harry Potter</a:t>
            </a:r>
            <a:r>
              <a:rPr lang="en-US" dirty="0"/>
              <a:t> casts </a:t>
            </a:r>
            <a:r>
              <a:rPr lang="en-US" i="1" dirty="0" err="1"/>
              <a:t>Rictusempra</a:t>
            </a:r>
            <a:r>
              <a:rPr lang="en-US" dirty="0"/>
              <a:t>, Malfoy is thrown backward — not because Harry </a:t>
            </a:r>
            <a:r>
              <a:rPr lang="en-US" i="1" dirty="0"/>
              <a:t>happens to</a:t>
            </a:r>
            <a:r>
              <a:rPr lang="en-US" dirty="0"/>
              <a:t> point his wand each time someone falls, but because the </a:t>
            </a:r>
            <a:r>
              <a:rPr lang="en-US" b="1" dirty="0"/>
              <a:t>spell itself causes</a:t>
            </a:r>
            <a:r>
              <a:rPr lang="en-US" dirty="0"/>
              <a:t> the reaction.</a:t>
            </a:r>
          </a:p>
          <a:p>
            <a:endParaRPr lang="en-US" dirty="0"/>
          </a:p>
          <a:p>
            <a:r>
              <a:rPr lang="en-US" dirty="0"/>
              <a:t>A Muggle observer might notice that </a:t>
            </a:r>
            <a:r>
              <a:rPr lang="en-US" i="1" dirty="0"/>
              <a:t>“every time Harry raises his wand, Malfoy flies back”</a:t>
            </a:r>
            <a:r>
              <a:rPr lang="en-US" dirty="0"/>
              <a:t> and assume a correlation between the gesture and the effect. But Harry understands the </a:t>
            </a:r>
            <a:r>
              <a:rPr lang="en-US" b="1" dirty="0"/>
              <a:t>mechanism</a:t>
            </a:r>
            <a:r>
              <a:rPr lang="en-US" dirty="0"/>
              <a:t> — the incantation, intent, and wand movement jointly </a:t>
            </a:r>
            <a:r>
              <a:rPr lang="en-US" i="1" dirty="0"/>
              <a:t>cause</a:t>
            </a:r>
            <a:r>
              <a:rPr lang="en-US" dirty="0"/>
              <a:t> the spell to work.</a:t>
            </a:r>
          </a:p>
          <a:p>
            <a:endParaRPr lang="en-US" dirty="0"/>
          </a:p>
          <a:p>
            <a:r>
              <a:rPr lang="en-US" dirty="0"/>
              <a:t>Most modern AI systems behave like that Muggle observer: they detect patterns (“wand up → opponent falls”) but lack knowledge of the </a:t>
            </a:r>
            <a:r>
              <a:rPr lang="en-US" b="1" dirty="0"/>
              <a:t>underlying causal process</a:t>
            </a:r>
            <a:r>
              <a:rPr lang="en-US" dirty="0"/>
              <a:t>.</a:t>
            </a:r>
            <a:br>
              <a:rPr lang="en-US" dirty="0"/>
            </a:br>
            <a:r>
              <a:rPr lang="en-US" dirty="0"/>
              <a:t>True intelligence requires reasoning about </a:t>
            </a:r>
            <a:r>
              <a:rPr lang="en-US" i="1" dirty="0"/>
              <a:t>why</a:t>
            </a:r>
            <a:r>
              <a:rPr lang="en-US" dirty="0"/>
              <a:t> something happens — not just noticing </a:t>
            </a:r>
            <a:r>
              <a:rPr lang="en-US" i="1" dirty="0"/>
              <a:t>when</a:t>
            </a:r>
            <a:r>
              <a:rPr lang="en-US" dirty="0"/>
              <a:t> it does.</a:t>
            </a:r>
          </a:p>
          <a:p>
            <a:endParaRPr lang="en-US" dirty="0"/>
          </a:p>
          <a:p>
            <a:r>
              <a:rPr lang="en-US" b="1" dirty="0"/>
              <a:t>“Correlation spots the wand movement.</a:t>
            </a:r>
            <a:br>
              <a:rPr lang="en-US" b="1" dirty="0"/>
            </a:br>
            <a:r>
              <a:rPr lang="en-US" b="1" dirty="0"/>
              <a:t>Causation understands the spell.”</a:t>
            </a:r>
          </a:p>
        </p:txBody>
      </p:sp>
      <p:sp>
        <p:nvSpPr>
          <p:cNvPr id="4" name="Slide Number Placeholder 3"/>
          <p:cNvSpPr>
            <a:spLocks noGrp="1"/>
          </p:cNvSpPr>
          <p:nvPr>
            <p:ph type="sldNum" sz="quarter" idx="5"/>
          </p:nvPr>
        </p:nvSpPr>
        <p:spPr/>
        <p:txBody>
          <a:bodyPr/>
          <a:lstStyle/>
          <a:p>
            <a:fld id="{F9971913-25C1-5F4D-A4F7-E9F156028B66}" type="slidenum">
              <a:rPr lang="en-US" smtClean="0"/>
              <a:t>2</a:t>
            </a:fld>
            <a:endParaRPr lang="en-US"/>
          </a:p>
        </p:txBody>
      </p:sp>
    </p:spTree>
    <p:extLst>
      <p:ext uri="{BB962C8B-B14F-4D97-AF65-F5344CB8AC3E}">
        <p14:creationId xmlns:p14="http://schemas.microsoft.com/office/powerpoint/2010/main" val="4273786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Evaluate each edge vis-</a:t>
            </a:r>
            <a:r>
              <a:rPr lang="en-US" dirty="0"/>
              <a:t>à</a:t>
            </a:r>
            <a:r>
              <a:rPr lang="en-US" dirty="0">
                <a:sym typeface="Wingdings" pitchFamily="2" charset="2"/>
              </a:rPr>
              <a:t>-vis the objective based on intervention data from Discovery Module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r>
              <a:rPr lang="en-US" b="1" dirty="0"/>
              <a:t>Causal Optimization Step-by-Step</a:t>
            </a:r>
          </a:p>
          <a:p>
            <a:r>
              <a:rPr lang="en-US" b="1" dirty="0"/>
              <a:t>Initialize policy</a:t>
            </a:r>
            <a:r>
              <a:rPr lang="en-US" dirty="0"/>
              <a:t> with </a:t>
            </a:r>
            <a:r>
              <a:rPr lang="en-US" dirty="0" err="1"/>
              <a:t>current_state</a:t>
            </a:r>
            <a:r>
              <a:rPr lang="en-US" dirty="0"/>
              <a:t> values (copy of current variable settings)</a:t>
            </a:r>
          </a:p>
          <a:p>
            <a:r>
              <a:rPr lang="en-US" b="1" dirty="0"/>
              <a:t>Iterate through each validated edge</a:t>
            </a:r>
            <a:r>
              <a:rPr lang="en-US" dirty="0"/>
              <a:t> (source → target) in the DAG</a:t>
            </a:r>
          </a:p>
          <a:p>
            <a:r>
              <a:rPr lang="en-US" b="1" dirty="0"/>
              <a:t>For each edge</a:t>
            </a:r>
            <a:r>
              <a:rPr lang="en-US" dirty="0"/>
              <a:t>: </a:t>
            </a:r>
          </a:p>
          <a:p>
            <a:pPr lvl="1"/>
            <a:r>
              <a:rPr lang="en-US" dirty="0"/>
              <a:t>Extract </a:t>
            </a:r>
            <a:r>
              <a:rPr lang="en-US" sz="1200" kern="1200" dirty="0" err="1">
                <a:solidFill>
                  <a:schemeClr val="tx1"/>
                </a:solidFill>
                <a:latin typeface="+mn-lt"/>
                <a:ea typeface="+mn-ea"/>
                <a:cs typeface="+mn-cs"/>
              </a:rPr>
              <a:t>effect_strength</a:t>
            </a:r>
            <a:r>
              <a:rPr lang="en-US" dirty="0"/>
              <a:t> = absolute value of correlation between source and target</a:t>
            </a:r>
          </a:p>
          <a:p>
            <a:pPr lvl="1"/>
            <a:r>
              <a:rPr lang="en-US" dirty="0"/>
              <a:t>Check what the target variable represents</a:t>
            </a:r>
          </a:p>
          <a:p>
            <a:pPr lvl="1"/>
            <a:endParaRPr lang="en-US" dirty="0"/>
          </a:p>
          <a:p>
            <a:r>
              <a:rPr lang="en-US" b="1" dirty="0"/>
              <a:t>If target is energy-related</a:t>
            </a:r>
            <a:r>
              <a:rPr lang="en-US" dirty="0"/>
              <a:t>: </a:t>
            </a:r>
          </a:p>
          <a:p>
            <a:pPr lvl="1"/>
            <a:r>
              <a:rPr lang="en-US" dirty="0"/>
              <a:t>Find energy objectives in the objectives </a:t>
            </a:r>
            <a:r>
              <a:rPr lang="en-US" dirty="0" err="1"/>
              <a:t>dict</a:t>
            </a:r>
            <a:endParaRPr lang="en-US" dirty="0"/>
          </a:p>
          <a:p>
            <a:pPr lvl="1"/>
            <a:r>
              <a:rPr lang="en-US" dirty="0"/>
              <a:t>Calculate reduction: </a:t>
            </a:r>
            <a:r>
              <a:rPr lang="en-US" sz="1200" kern="1200" dirty="0">
                <a:solidFill>
                  <a:schemeClr val="tx1"/>
                </a:solidFill>
                <a:latin typeface="+mn-lt"/>
                <a:ea typeface="+mn-ea"/>
                <a:cs typeface="+mn-cs"/>
              </a:rPr>
              <a:t>0.4 × </a:t>
            </a:r>
            <a:r>
              <a:rPr lang="en-US" sz="1200" kern="1200" dirty="0" err="1">
                <a:solidFill>
                  <a:schemeClr val="tx1"/>
                </a:solidFill>
                <a:latin typeface="+mn-lt"/>
                <a:ea typeface="+mn-ea"/>
                <a:cs typeface="+mn-cs"/>
              </a:rPr>
              <a:t>effect_strength</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objective_weight</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comfort_limit</a:t>
            </a:r>
            <a:endParaRPr lang="en-US" dirty="0"/>
          </a:p>
          <a:p>
            <a:pPr lvl="1"/>
            <a:r>
              <a:rPr lang="en-US" dirty="0"/>
              <a:t>Get constraint bounds for source variable</a:t>
            </a:r>
          </a:p>
          <a:p>
            <a:pPr lvl="1"/>
            <a:r>
              <a:rPr lang="en-US" dirty="0"/>
              <a:t>Update: </a:t>
            </a:r>
            <a:r>
              <a:rPr lang="en-US" sz="1200" kern="1200" dirty="0">
                <a:solidFill>
                  <a:schemeClr val="tx1"/>
                </a:solidFill>
                <a:latin typeface="+mn-lt"/>
                <a:ea typeface="+mn-ea"/>
                <a:cs typeface="+mn-cs"/>
              </a:rPr>
              <a:t>policy[source] = clip(policy[source] - reduction, min, max)</a:t>
            </a:r>
          </a:p>
          <a:p>
            <a:pPr lvl="1"/>
            <a:endParaRPr lang="en-US" sz="1200" kern="1200" dirty="0">
              <a:solidFill>
                <a:schemeClr val="tx1"/>
              </a:solidFill>
              <a:latin typeface="+mn-lt"/>
              <a:ea typeface="+mn-ea"/>
              <a:cs typeface="+mn-cs"/>
            </a:endParaRPr>
          </a:p>
          <a:p>
            <a:pPr lvl="1"/>
            <a:r>
              <a:rPr lang="en-US" b="1" dirty="0"/>
              <a:t>Justification</a:t>
            </a:r>
            <a:r>
              <a:rPr lang="en-US" dirty="0"/>
              <a:t>:</a:t>
            </a:r>
          </a:p>
          <a:p>
            <a:pPr lvl="1"/>
            <a:r>
              <a:rPr lang="en-US" b="1" dirty="0"/>
              <a:t>0.4 coefficient</a:t>
            </a:r>
            <a:r>
              <a:rPr lang="en-US" dirty="0"/>
              <a:t>: Aggressive but safe reduction factor (grid search)</a:t>
            </a:r>
          </a:p>
          <a:p>
            <a:pPr lvl="1"/>
            <a:r>
              <a:rPr lang="en-US" b="1" dirty="0" err="1"/>
              <a:t>effect_strength</a:t>
            </a:r>
            <a:r>
              <a:rPr lang="en-US" b="1" dirty="0"/>
              <a:t> (0.75)</a:t>
            </a:r>
            <a:r>
              <a:rPr lang="en-US" dirty="0"/>
              <a:t>: Strong causal effect means more confidence in adjustment</a:t>
            </a:r>
          </a:p>
          <a:p>
            <a:pPr lvl="1"/>
            <a:r>
              <a:rPr lang="en-US" b="1" dirty="0"/>
              <a:t>weight (0.4)</a:t>
            </a:r>
            <a:r>
              <a:rPr lang="en-US" dirty="0"/>
              <a:t>: Energy is 40% of total objectives—proportional adjustment</a:t>
            </a:r>
          </a:p>
          <a:p>
            <a:pPr lvl="1"/>
            <a:r>
              <a:rPr lang="en-US" b="1" dirty="0" err="1"/>
              <a:t>comfort_limit</a:t>
            </a:r>
            <a:r>
              <a:rPr lang="en-US" b="1" dirty="0"/>
              <a:t> (0.8)</a:t>
            </a:r>
            <a:r>
              <a:rPr lang="en-US" dirty="0"/>
              <a:t>: High value means we still prioritize comfort, so reduce energy savings</a:t>
            </a:r>
          </a:p>
          <a:p>
            <a:pPr lvl="1"/>
            <a:r>
              <a:rPr lang="en-US" b="1" dirty="0"/>
              <a:t>Subtract</a:t>
            </a:r>
            <a:r>
              <a:rPr lang="en-US" dirty="0"/>
              <a:t>: Lower temperature → lower energy consumption (assuming positive correlation)</a:t>
            </a:r>
          </a:p>
          <a:p>
            <a:pPr lvl="1"/>
            <a:r>
              <a:rPr lang="en-US" b="1" dirty="0"/>
              <a:t>Why this works</a:t>
            </a:r>
            <a:r>
              <a:rPr lang="en-US" dirty="0"/>
              <a:t>: Temperature causally drives energy use (e.g., HVAC). Lowering temp reduces consumption, scaled by how much we care about energy vs. comfort.</a:t>
            </a:r>
          </a:p>
          <a:p>
            <a:pPr lvl="1"/>
            <a:endParaRPr lang="en-US" dirty="0"/>
          </a:p>
          <a:p>
            <a:r>
              <a:rPr lang="en-US" b="1" dirty="0"/>
              <a:t>If target is satisfaction/comfort-related</a:t>
            </a:r>
            <a:r>
              <a:rPr lang="en-US" dirty="0"/>
              <a:t>: </a:t>
            </a:r>
          </a:p>
          <a:p>
            <a:pPr lvl="1"/>
            <a:r>
              <a:rPr lang="en-US" dirty="0"/>
              <a:t>Find satisfaction objectives in the objectives </a:t>
            </a:r>
            <a:r>
              <a:rPr lang="en-US" dirty="0" err="1"/>
              <a:t>dict</a:t>
            </a:r>
            <a:endParaRPr lang="en-US" dirty="0"/>
          </a:p>
          <a:p>
            <a:pPr lvl="1"/>
            <a:r>
              <a:rPr lang="en-US" dirty="0"/>
              <a:t>Calculate boost: </a:t>
            </a:r>
            <a:r>
              <a:rPr lang="en-US" sz="1200" kern="1200" dirty="0">
                <a:solidFill>
                  <a:schemeClr val="tx1"/>
                </a:solidFill>
                <a:latin typeface="+mn-lt"/>
                <a:ea typeface="+mn-ea"/>
                <a:cs typeface="+mn-cs"/>
              </a:rPr>
              <a:t>0.3 × </a:t>
            </a:r>
            <a:r>
              <a:rPr lang="en-US" sz="1200" kern="1200" dirty="0" err="1">
                <a:solidFill>
                  <a:schemeClr val="tx1"/>
                </a:solidFill>
                <a:latin typeface="+mn-lt"/>
                <a:ea typeface="+mn-ea"/>
                <a:cs typeface="+mn-cs"/>
              </a:rPr>
              <a:t>effect_strength</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objective_weight</a:t>
            </a:r>
            <a:r>
              <a:rPr lang="en-US" sz="1200" kern="1200" dirty="0">
                <a:solidFill>
                  <a:schemeClr val="tx1"/>
                </a:solidFill>
                <a:latin typeface="+mn-lt"/>
                <a:ea typeface="+mn-ea"/>
                <a:cs typeface="+mn-cs"/>
              </a:rPr>
              <a:t> × (2.0 - </a:t>
            </a:r>
            <a:r>
              <a:rPr lang="en-US" sz="1200" kern="1200" dirty="0" err="1">
                <a:solidFill>
                  <a:schemeClr val="tx1"/>
                </a:solidFill>
                <a:latin typeface="+mn-lt"/>
                <a:ea typeface="+mn-ea"/>
                <a:cs typeface="+mn-cs"/>
              </a:rPr>
              <a:t>comfort_limit</a:t>
            </a:r>
            <a:r>
              <a:rPr lang="en-US" sz="1200" kern="1200" dirty="0">
                <a:solidFill>
                  <a:schemeClr val="tx1"/>
                </a:solidFill>
                <a:latin typeface="+mn-lt"/>
                <a:ea typeface="+mn-ea"/>
                <a:cs typeface="+mn-cs"/>
              </a:rPr>
              <a:t>)</a:t>
            </a:r>
            <a:endParaRPr lang="en-US" dirty="0"/>
          </a:p>
          <a:p>
            <a:pPr lvl="1"/>
            <a:r>
              <a:rPr lang="en-US" dirty="0"/>
              <a:t>Get constraint bounds for source variable</a:t>
            </a:r>
          </a:p>
          <a:p>
            <a:pPr lvl="1"/>
            <a:r>
              <a:rPr lang="en-US" dirty="0"/>
              <a:t>Update: </a:t>
            </a:r>
            <a:r>
              <a:rPr lang="en-US" sz="1200" kern="1200" dirty="0">
                <a:solidFill>
                  <a:schemeClr val="tx1"/>
                </a:solidFill>
                <a:latin typeface="+mn-lt"/>
                <a:ea typeface="+mn-ea"/>
                <a:cs typeface="+mn-cs"/>
              </a:rPr>
              <a:t>policy[source] = clip(policy[source] + boost, min, max)</a:t>
            </a:r>
            <a:endParaRPr lang="en-US" dirty="0"/>
          </a:p>
          <a:p>
            <a:endParaRPr lang="en-US" b="1" dirty="0"/>
          </a:p>
          <a:p>
            <a:pPr lvl="1"/>
            <a:r>
              <a:rPr lang="en-US" b="1" dirty="0"/>
              <a:t>Justification</a:t>
            </a:r>
            <a:r>
              <a:rPr lang="en-US" dirty="0"/>
              <a:t>:</a:t>
            </a:r>
          </a:p>
          <a:p>
            <a:pPr lvl="1"/>
            <a:r>
              <a:rPr lang="en-US" b="1" dirty="0"/>
              <a:t>0.3 coefficient</a:t>
            </a:r>
            <a:r>
              <a:rPr lang="en-US" dirty="0"/>
              <a:t>: Moderate boost factor (less aggressive than energy)</a:t>
            </a:r>
          </a:p>
          <a:p>
            <a:pPr lvl="1"/>
            <a:r>
              <a:rPr lang="en-US" b="1" dirty="0" err="1"/>
              <a:t>effect_strength</a:t>
            </a:r>
            <a:r>
              <a:rPr lang="en-US" b="1" dirty="0"/>
              <a:t> (0.65)</a:t>
            </a:r>
            <a:r>
              <a:rPr lang="en-US" dirty="0"/>
              <a:t>: Moderate causal effect on satisfaction</a:t>
            </a:r>
          </a:p>
          <a:p>
            <a:pPr lvl="1"/>
            <a:r>
              <a:rPr lang="en-US" b="1" dirty="0"/>
              <a:t>weight (0.6)</a:t>
            </a:r>
            <a:r>
              <a:rPr lang="en-US" dirty="0"/>
              <a:t>: Satisfaction is 60% of objectives—major priority</a:t>
            </a:r>
          </a:p>
          <a:p>
            <a:pPr lvl="1"/>
            <a:r>
              <a:rPr lang="en-US" b="1" dirty="0"/>
              <a:t>(2.0 - </a:t>
            </a:r>
            <a:r>
              <a:rPr lang="en-US" b="1" dirty="0" err="1"/>
              <a:t>comfort_limit</a:t>
            </a:r>
            <a:r>
              <a:rPr lang="en-US" b="1" dirty="0"/>
              <a:t>)</a:t>
            </a:r>
            <a:r>
              <a:rPr lang="en-US" dirty="0"/>
              <a:t>: Inverted </a:t>
            </a:r>
            <a:r>
              <a:rPr lang="en-US" dirty="0" err="1"/>
              <a:t>comfort_limit</a:t>
            </a:r>
            <a:r>
              <a:rPr lang="en-US" dirty="0"/>
              <a:t> amplifies adjustment when </a:t>
            </a:r>
            <a:r>
              <a:rPr lang="en-US" dirty="0" err="1"/>
              <a:t>comfort_limit</a:t>
            </a:r>
            <a:r>
              <a:rPr lang="en-US" dirty="0"/>
              <a:t> is LOW </a:t>
            </a:r>
          </a:p>
          <a:p>
            <a:pPr lvl="2"/>
            <a:r>
              <a:rPr lang="en-US" dirty="0"/>
              <a:t>If </a:t>
            </a:r>
            <a:r>
              <a:rPr lang="en-US" dirty="0" err="1"/>
              <a:t>comfort_limit</a:t>
            </a:r>
            <a:r>
              <a:rPr lang="en-US" dirty="0"/>
              <a:t> = 0.3 → (2.0 - 0.3) = 1.7 (large boost)</a:t>
            </a:r>
          </a:p>
          <a:p>
            <a:pPr lvl="2"/>
            <a:r>
              <a:rPr lang="en-US" dirty="0"/>
              <a:t>If </a:t>
            </a:r>
            <a:r>
              <a:rPr lang="en-US" dirty="0" err="1"/>
              <a:t>comfort_limit</a:t>
            </a:r>
            <a:r>
              <a:rPr lang="en-US" dirty="0"/>
              <a:t> = 0.8 → (2.0 - 0.8) = 1.2 (small boost)</a:t>
            </a:r>
          </a:p>
          <a:p>
            <a:pPr lvl="1"/>
            <a:r>
              <a:rPr lang="en-US" b="1" dirty="0"/>
              <a:t>Add</a:t>
            </a:r>
            <a:r>
              <a:rPr lang="en-US" dirty="0"/>
              <a:t>: Higher temperature → higher satisfaction (assuming positive correlation)</a:t>
            </a:r>
          </a:p>
          <a:p>
            <a:pPr lvl="1"/>
            <a:r>
              <a:rPr lang="en-US" b="1" dirty="0"/>
              <a:t>Why this works</a:t>
            </a:r>
            <a:r>
              <a:rPr lang="en-US" dirty="0"/>
              <a:t>: When </a:t>
            </a:r>
            <a:r>
              <a:rPr lang="en-US" dirty="0" err="1"/>
              <a:t>comfort_limit</a:t>
            </a:r>
            <a:r>
              <a:rPr lang="en-US" dirty="0"/>
              <a:t> is low (energy savings mode), we're willing to sacrifice satisfaction. When high (comfort mode), we boost satisfaction more aggressively.</a:t>
            </a:r>
          </a:p>
          <a:p>
            <a:endParaRPr lang="en-US" b="1" dirty="0"/>
          </a:p>
          <a:p>
            <a:r>
              <a:rPr lang="en-US" b="1" dirty="0"/>
              <a:t>Apply comfort-specific adjustments</a:t>
            </a:r>
            <a:r>
              <a:rPr lang="en-US" dirty="0"/>
              <a:t> based on </a:t>
            </a:r>
            <a:r>
              <a:rPr lang="en-US" dirty="0" err="1"/>
              <a:t>comfort_limit</a:t>
            </a:r>
            <a:r>
              <a:rPr lang="en-US" dirty="0"/>
              <a:t> targets (additional fine-tuning beyond the edge-based adjustments)</a:t>
            </a:r>
          </a:p>
          <a:p>
            <a:r>
              <a:rPr lang="en-US" b="1" dirty="0"/>
              <a:t>Return optimized policy</a:t>
            </a:r>
            <a:r>
              <a:rPr lang="en-US" dirty="0"/>
              <a:t> with adjusted variable values</a:t>
            </a:r>
          </a:p>
          <a:p>
            <a:r>
              <a:rPr lang="en-US" dirty="0"/>
              <a:t>The key insight: </a:t>
            </a:r>
            <a:r>
              <a:rPr lang="en-US" b="1" dirty="0"/>
              <a:t>validated causal edges directly determine how much to adjust each control variable</a:t>
            </a:r>
            <a:r>
              <a:rPr lang="en-US" dirty="0"/>
              <a:t> to optimize outcomes, with adjustment magnitude proportional to causal effect strength.</a:t>
            </a:r>
          </a:p>
        </p:txBody>
      </p:sp>
      <p:sp>
        <p:nvSpPr>
          <p:cNvPr id="4" name="Slide Number Placeholder 3"/>
          <p:cNvSpPr>
            <a:spLocks noGrp="1"/>
          </p:cNvSpPr>
          <p:nvPr>
            <p:ph type="sldNum" sz="quarter" idx="5"/>
          </p:nvPr>
        </p:nvSpPr>
        <p:spPr/>
        <p:txBody>
          <a:bodyPr/>
          <a:lstStyle/>
          <a:p>
            <a:fld id="{F9971913-25C1-5F4D-A4F7-E9F156028B66}" type="slidenum">
              <a:rPr lang="en-US" smtClean="0"/>
              <a:t>28</a:t>
            </a:fld>
            <a:endParaRPr lang="en-US"/>
          </a:p>
        </p:txBody>
      </p:sp>
    </p:spTree>
    <p:extLst>
      <p:ext uri="{BB962C8B-B14F-4D97-AF65-F5344CB8AC3E}">
        <p14:creationId xmlns:p14="http://schemas.microsoft.com/office/powerpoint/2010/main" val="2503067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Effect strength</a:t>
            </a:r>
            <a:r>
              <a:rPr lang="en-US" dirty="0"/>
              <a:t> is the absolute value of the correlation (Pearson correlation) between source and target variables, extracted from the dataset and DAG</a:t>
            </a:r>
          </a:p>
          <a:p>
            <a:endParaRPr lang="en-US" dirty="0"/>
          </a:p>
          <a:p>
            <a:r>
              <a:rPr lang="en-US" b="1" dirty="0"/>
              <a:t>Simple &amp; Fast</a:t>
            </a:r>
            <a:r>
              <a:rPr lang="en-US" dirty="0"/>
              <a:t>: Direct measure of linear relationship strength, computed efficiently </a:t>
            </a:r>
          </a:p>
          <a:p>
            <a:r>
              <a:rPr lang="en-US" b="1" dirty="0"/>
              <a:t>Normalized</a:t>
            </a:r>
            <a:r>
              <a:rPr lang="en-US" dirty="0"/>
              <a:t>: Always [-1, 1], making effects comparable across different variable scales </a:t>
            </a:r>
          </a:p>
          <a:p>
            <a:r>
              <a:rPr lang="en-US" b="1"/>
              <a:t>Works for validated edges</a:t>
            </a:r>
            <a:r>
              <a:rPr lang="en-US"/>
              <a:t>: Since edges are proven causal through interventions, correlation now reflects true causal effect (not spurious) -- These edges were validated through interventions, so correlation here approximates actual causal effect size</a:t>
            </a:r>
            <a:endParaRPr lang="en-US" dirty="0"/>
          </a:p>
          <a:p>
            <a:endParaRPr lang="en-US" dirty="0"/>
          </a:p>
          <a:p>
            <a:r>
              <a:rPr lang="en-US" dirty="0"/>
              <a:t>The policy engine works in normalized [0,1] space, so:</a:t>
            </a:r>
          </a:p>
          <a:p>
            <a:r>
              <a:rPr lang="en-US" b="1" dirty="0"/>
              <a:t>0.092</a:t>
            </a:r>
            <a:r>
              <a:rPr lang="en-US" dirty="0"/>
              <a:t> is the normalized adjustment</a:t>
            </a:r>
          </a:p>
          <a:p>
            <a:r>
              <a:rPr lang="en-US" b="1" dirty="0"/>
              <a:t>(30 - 18) = 12°C</a:t>
            </a:r>
            <a:r>
              <a:rPr lang="en-US" dirty="0"/>
              <a:t> is the physical temperature range</a:t>
            </a:r>
          </a:p>
          <a:p>
            <a:r>
              <a:rPr lang="en-US" b="1" dirty="0"/>
              <a:t>0.092 × 12 = 1.1°C</a:t>
            </a:r>
            <a:r>
              <a:rPr lang="en-US" dirty="0"/>
              <a:t> is the actual temperature change</a:t>
            </a:r>
          </a:p>
          <a:p>
            <a:r>
              <a:rPr lang="en-US" dirty="0"/>
              <a:t>Think of 0.092 as "9.2% of the full temperature range" = 9.2% of 12°C = 1.1°C</a:t>
            </a:r>
          </a:p>
          <a:p>
            <a:endParaRPr lang="en-US" dirty="0"/>
          </a:p>
        </p:txBody>
      </p:sp>
      <p:sp>
        <p:nvSpPr>
          <p:cNvPr id="4" name="Slide Number Placeholder 3"/>
          <p:cNvSpPr>
            <a:spLocks noGrp="1"/>
          </p:cNvSpPr>
          <p:nvPr>
            <p:ph type="sldNum" sz="quarter" idx="5"/>
          </p:nvPr>
        </p:nvSpPr>
        <p:spPr/>
        <p:txBody>
          <a:bodyPr/>
          <a:lstStyle/>
          <a:p>
            <a:fld id="{F9971913-25C1-5F4D-A4F7-E9F156028B66}" type="slidenum">
              <a:rPr lang="en-US" smtClean="0"/>
              <a:t>29</a:t>
            </a:fld>
            <a:endParaRPr lang="en-US"/>
          </a:p>
        </p:txBody>
      </p:sp>
    </p:spTree>
    <p:extLst>
      <p:ext uri="{BB962C8B-B14F-4D97-AF65-F5344CB8AC3E}">
        <p14:creationId xmlns:p14="http://schemas.microsoft.com/office/powerpoint/2010/main" val="2455867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971913-25C1-5F4D-A4F7-E9F156028B66}" type="slidenum">
              <a:rPr lang="en-US" smtClean="0"/>
              <a:t>30</a:t>
            </a:fld>
            <a:endParaRPr lang="en-US"/>
          </a:p>
        </p:txBody>
      </p:sp>
    </p:spTree>
    <p:extLst>
      <p:ext uri="{BB962C8B-B14F-4D97-AF65-F5344CB8AC3E}">
        <p14:creationId xmlns:p14="http://schemas.microsoft.com/office/powerpoint/2010/main" val="950185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2 and Table 1 report Structural Hamming Distance (SHD) between learned and ground truth graphs across six setups. POLICYGRID achieves the lowest SHD in all cases, with exact recovery in Base, Hidden-Variable, and Physical (SHD = 0), and low error in Noisy (2), ASHRAE (1), and Large-Sim (13). Baselines varied in accuracy. PC achieved relatively low SHD in simpler setups (Base: 4, Physical: 2) but degraded under complexity (Large-Sim: 49). IID and ABCD followed similar trends, reaching SHD of 56 and 53 in Large-Sim. SAM, GIES, and NOTEARS generally produced higher errors across all setups. Overall, SHD increased with setup complexity, especially beyond the Physical case, reflecting the difficulty of recovering structure in larger and noisier systems. By comparison, POLICYGRID maintained lower SHD throughout, indicating that iterative interventions and physical priors improved robustness across conditions.</a:t>
            </a:r>
          </a:p>
        </p:txBody>
      </p:sp>
      <p:sp>
        <p:nvSpPr>
          <p:cNvPr id="4" name="Slide Number Placeholder 3"/>
          <p:cNvSpPr>
            <a:spLocks noGrp="1"/>
          </p:cNvSpPr>
          <p:nvPr>
            <p:ph type="sldNum" sz="quarter" idx="5"/>
          </p:nvPr>
        </p:nvSpPr>
        <p:spPr/>
        <p:txBody>
          <a:bodyPr/>
          <a:lstStyle/>
          <a:p>
            <a:fld id="{F9971913-25C1-5F4D-A4F7-E9F156028B66}" type="slidenum">
              <a:rPr lang="en-US" smtClean="0"/>
              <a:t>31</a:t>
            </a:fld>
            <a:endParaRPr lang="en-US"/>
          </a:p>
        </p:txBody>
      </p:sp>
    </p:spTree>
    <p:extLst>
      <p:ext uri="{BB962C8B-B14F-4D97-AF65-F5344CB8AC3E}">
        <p14:creationId xmlns:p14="http://schemas.microsoft.com/office/powerpoint/2010/main" val="3968112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06AC3-1806-1974-2D93-02687AEA2F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145169-8B9D-178B-D337-506A55B4B3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FABDF5-79F7-625B-1725-AE0DCEC1AFDD}"/>
              </a:ext>
            </a:extLst>
          </p:cNvPr>
          <p:cNvSpPr>
            <a:spLocks noGrp="1"/>
          </p:cNvSpPr>
          <p:nvPr>
            <p:ph type="body" idx="1"/>
          </p:nvPr>
        </p:nvSpPr>
        <p:spPr/>
        <p:txBody>
          <a:bodyPr/>
          <a:lstStyle/>
          <a:p>
            <a:r>
              <a:rPr lang="en-US" dirty="0"/>
              <a:t>We evaluated four controllers: ASHRAE-PID, Correlation-based, POLICYGRID without causal</a:t>
            </a:r>
          </a:p>
          <a:p>
            <a:r>
              <a:rPr lang="en-US" dirty="0"/>
              <a:t>DAG, and full POLICYGRID on the Base, Noisy, Hidden-Variable, and Large-Sim setups. Table 2</a:t>
            </a:r>
          </a:p>
          <a:p>
            <a:r>
              <a:rPr lang="en-US" dirty="0"/>
              <a:t>reports two primary metrics: hypervolume (hv), which summarizes the area of the Pareto front over energy and comfort trade-offs (higher values indicate better trade-offs), and violation rate (V%),</a:t>
            </a:r>
          </a:p>
          <a:p>
            <a:r>
              <a:rPr lang="en-US" dirty="0"/>
              <a:t>defined as the percentage of time comfort bounds are exceeded (lower values are preferred).</a:t>
            </a:r>
          </a:p>
          <a:p>
            <a:r>
              <a:rPr lang="en-US" dirty="0"/>
              <a:t>Across all setups, POLICYGRID obtains the highest hypervolume and the lowest violation rates.</a:t>
            </a:r>
          </a:p>
          <a:p>
            <a:r>
              <a:rPr lang="en-US" dirty="0"/>
              <a:t>Removing the causal DAG leads to lower hypervolume and higher violation rates, showing the</a:t>
            </a:r>
          </a:p>
          <a:p>
            <a:r>
              <a:rPr lang="en-US" dirty="0"/>
              <a:t>importance of causal structure for policy quality. Both ASHRAE-PID and Correlation baselines</a:t>
            </a:r>
          </a:p>
          <a:p>
            <a:r>
              <a:rPr lang="en-US" dirty="0"/>
              <a:t>remain below 10 hv and exhibit higher violations.</a:t>
            </a:r>
          </a:p>
          <a:p>
            <a:r>
              <a:rPr lang="en-US" dirty="0"/>
              <a:t>Figure 3 and 4 illustrate Pareto frontier points across controllers. POLICYGRID consistently</a:t>
            </a:r>
          </a:p>
          <a:p>
            <a:r>
              <a:rPr lang="en-US" dirty="0"/>
              <a:t>places operating points in the low energy, low comfort violation region. Even at its least favorable</a:t>
            </a:r>
          </a:p>
          <a:p>
            <a:r>
              <a:rPr lang="en-US" dirty="0"/>
              <a:t>configurations, its comfort violation levels remain below those of the best baselines. ASHRAE-PID</a:t>
            </a:r>
          </a:p>
          <a:p>
            <a:r>
              <a:rPr lang="en-US" dirty="0"/>
              <a:t>and Correlation cluster in the high-energy, high-discomfort regime, while the DAG ablation tends to</a:t>
            </a:r>
          </a:p>
          <a:p>
            <a:r>
              <a:rPr lang="en-US" dirty="0"/>
              <a:t>reduce energy at the cost of high comfort violations.</a:t>
            </a:r>
          </a:p>
        </p:txBody>
      </p:sp>
      <p:sp>
        <p:nvSpPr>
          <p:cNvPr id="4" name="Slide Number Placeholder 3">
            <a:extLst>
              <a:ext uri="{FF2B5EF4-FFF2-40B4-BE49-F238E27FC236}">
                <a16:creationId xmlns:a16="http://schemas.microsoft.com/office/drawing/2014/main" id="{F23D38BB-7D5C-D1DF-9807-705B2AAC872F}"/>
              </a:ext>
            </a:extLst>
          </p:cNvPr>
          <p:cNvSpPr>
            <a:spLocks noGrp="1"/>
          </p:cNvSpPr>
          <p:nvPr>
            <p:ph type="sldNum" sz="quarter" idx="5"/>
          </p:nvPr>
        </p:nvSpPr>
        <p:spPr/>
        <p:txBody>
          <a:bodyPr/>
          <a:lstStyle/>
          <a:p>
            <a:fld id="{F9971913-25C1-5F4D-A4F7-E9F156028B66}" type="slidenum">
              <a:rPr lang="en-US" smtClean="0"/>
              <a:t>32</a:t>
            </a:fld>
            <a:endParaRPr lang="en-US"/>
          </a:p>
        </p:txBody>
      </p:sp>
    </p:spTree>
    <p:extLst>
      <p:ext uri="{BB962C8B-B14F-4D97-AF65-F5344CB8AC3E}">
        <p14:creationId xmlns:p14="http://schemas.microsoft.com/office/powerpoint/2010/main" val="2950742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971913-25C1-5F4D-A4F7-E9F156028B66}" type="slidenum">
              <a:rPr lang="en-US" smtClean="0"/>
              <a:t>33</a:t>
            </a:fld>
            <a:endParaRPr lang="en-US"/>
          </a:p>
        </p:txBody>
      </p:sp>
    </p:spTree>
    <p:extLst>
      <p:ext uri="{BB962C8B-B14F-4D97-AF65-F5344CB8AC3E}">
        <p14:creationId xmlns:p14="http://schemas.microsoft.com/office/powerpoint/2010/main" val="1116192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477B4-1E62-5AF7-5E60-FBBBCBE1F5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093F79-3495-A5AD-53EC-B316C5BA65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C2DE72-EF67-1913-E3E0-DC2AE73E0EFC}"/>
              </a:ext>
            </a:extLst>
          </p:cNvPr>
          <p:cNvSpPr>
            <a:spLocks noGrp="1"/>
          </p:cNvSpPr>
          <p:nvPr>
            <p:ph type="body" idx="1"/>
          </p:nvPr>
        </p:nvSpPr>
        <p:spPr/>
        <p:txBody>
          <a:bodyPr/>
          <a:lstStyle/>
          <a:p>
            <a:pPr rtl="0"/>
            <a:r>
              <a:rPr lang="en-US" dirty="0"/>
              <a:t>Embodied agents must reason causally about how their actions affect the environment. Unlike passive observers, agents that act in the world require internal models that predict the consequences of interventions. Correlational models fail when agents intervene because correlation does not imply causation. This fundamental limitation constrains current embodied AI systems to reactive behaviors rather than principled, goal-directed action, despite theoretical work showing that general agents require world models for multi-step generalization. Current approaches to embodied decision-making either ignore causal structure entirely or treat causal discovery as a separate preprocessing step. This disconnect prevents embodied agents from integrating causal reasoning directly into their decision-making processes. Discovering causal structure alone is 33 insufficient; the structure must be leveraged for principled policy generation.</a:t>
            </a:r>
          </a:p>
          <a:p>
            <a:pPr rtl="0"/>
            <a:endParaRPr lang="en-US" b="0" dirty="0">
              <a:effectLst/>
            </a:endParaRPr>
          </a:p>
          <a:p>
            <a:pPr>
              <a:buFont typeface="Arial" panose="020B0604020202020204" pitchFamily="34" charset="0"/>
              <a:buChar char="•"/>
            </a:pPr>
            <a:r>
              <a:rPr lang="en-US" b="1" dirty="0"/>
              <a:t>Why is it Important?</a:t>
            </a:r>
            <a:endParaRPr lang="en-US" dirty="0"/>
          </a:p>
          <a:p>
            <a:pPr marL="742950" lvl="1" indent="-285750">
              <a:buFont typeface="Arial" panose="020B0604020202020204" pitchFamily="34" charset="0"/>
              <a:buChar char="•"/>
            </a:pPr>
            <a:r>
              <a:rPr lang="en-US" dirty="0"/>
              <a:t>Goes beyond correlation to establish causation.</a:t>
            </a:r>
          </a:p>
          <a:p>
            <a:pPr marL="1200150" lvl="2" indent="-285750">
              <a:buFont typeface="Arial" panose="020B0604020202020204" pitchFamily="34" charset="0"/>
              <a:buChar char="•"/>
            </a:pPr>
            <a:r>
              <a:rPr lang="en-US" b="0" i="0" dirty="0">
                <a:solidFill>
                  <a:srgbClr val="C3C6D6"/>
                </a:solidFill>
                <a:effectLst/>
                <a:latin typeface="Google Sans"/>
              </a:rPr>
              <a:t>CORRELATION: A statistical measure that describes the size and direction of a relationship between two or more variables. For example, ice cream sales and pool drownings are correlated because both increase during the summer.</a:t>
            </a:r>
          </a:p>
          <a:p>
            <a:pPr marL="1200150" lvl="2" indent="-285750">
              <a:buFont typeface="Arial" panose="020B0604020202020204" pitchFamily="34" charset="0"/>
              <a:buChar char="•"/>
            </a:pPr>
            <a:r>
              <a:rPr lang="en-US" b="0" i="0" dirty="0">
                <a:solidFill>
                  <a:srgbClr val="C3C6D6"/>
                </a:solidFill>
                <a:effectLst/>
                <a:latin typeface="Google Sans"/>
              </a:rPr>
              <a:t>CAUSATION: Means that one event causes another event to occur. For example, warmer temperatures in the summer cause both ice cream sales and pool drownings to increase.</a:t>
            </a:r>
          </a:p>
          <a:p>
            <a:pPr marL="1200150" lvl="2" indent="-285750">
              <a:buFont typeface="Arial" panose="020B0604020202020204" pitchFamily="34" charset="0"/>
              <a:buChar char="•"/>
            </a:pPr>
            <a:r>
              <a:rPr lang="en-US" b="0" i="0" dirty="0">
                <a:solidFill>
                  <a:srgbClr val="EEF0FF"/>
                </a:solidFill>
                <a:effectLst/>
                <a:latin typeface="Google Sans"/>
              </a:rPr>
              <a:t>Correlation does not automatically mean that one variable causes the other. For example, smoking is correlated with alcoholism, but it does not cause alcoholism.</a:t>
            </a:r>
            <a:endParaRPr lang="en-US" dirty="0"/>
          </a:p>
          <a:p>
            <a:pPr marL="742950" lvl="1" indent="-285750">
              <a:buFont typeface="Arial" panose="020B0604020202020204" pitchFamily="34" charset="0"/>
              <a:buChar char="•"/>
            </a:pPr>
            <a:r>
              <a:rPr lang="en-US" dirty="0"/>
              <a:t>Enables robust decision-making in complex systems.</a:t>
            </a:r>
          </a:p>
          <a:p>
            <a:pPr marL="742950" lvl="1" indent="-285750">
              <a:buFont typeface="Arial" panose="020B0604020202020204" pitchFamily="34" charset="0"/>
              <a:buChar char="•"/>
            </a:pPr>
            <a:r>
              <a:rPr lang="en-US" dirty="0"/>
              <a:t>Critical for scenarios where interventions have cascading effects.</a:t>
            </a:r>
          </a:p>
          <a:p>
            <a:pPr rtl="0"/>
            <a:endParaRPr lang="en-US" b="0" dirty="0">
              <a:effectLst/>
            </a:endParaRPr>
          </a:p>
        </p:txBody>
      </p:sp>
      <p:sp>
        <p:nvSpPr>
          <p:cNvPr id="4" name="Slide Number Placeholder 3">
            <a:extLst>
              <a:ext uri="{FF2B5EF4-FFF2-40B4-BE49-F238E27FC236}">
                <a16:creationId xmlns:a16="http://schemas.microsoft.com/office/drawing/2014/main" id="{DC411E08-132F-6B5D-EEB0-C04F8E017B38}"/>
              </a:ext>
            </a:extLst>
          </p:cNvPr>
          <p:cNvSpPr>
            <a:spLocks noGrp="1"/>
          </p:cNvSpPr>
          <p:nvPr>
            <p:ph type="sldNum" sz="quarter" idx="5"/>
          </p:nvPr>
        </p:nvSpPr>
        <p:spPr/>
        <p:txBody>
          <a:bodyPr/>
          <a:lstStyle/>
          <a:p>
            <a:fld id="{F9971913-25C1-5F4D-A4F7-E9F156028B66}" type="slidenum">
              <a:rPr lang="en-US" smtClean="0"/>
              <a:t>3</a:t>
            </a:fld>
            <a:endParaRPr lang="en-US"/>
          </a:p>
        </p:txBody>
      </p:sp>
    </p:spTree>
    <p:extLst>
      <p:ext uri="{BB962C8B-B14F-4D97-AF65-F5344CB8AC3E}">
        <p14:creationId xmlns:p14="http://schemas.microsoft.com/office/powerpoint/2010/main" val="2851522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Causal Reasoning?</a:t>
            </a:r>
          </a:p>
          <a:p>
            <a:pPr>
              <a:buFont typeface="Arial" panose="020B0604020202020204" pitchFamily="34" charset="0"/>
              <a:buChar char="•"/>
            </a:pPr>
            <a:r>
              <a:rPr lang="en-US" b="1" dirty="0"/>
              <a:t>Definition:</a:t>
            </a:r>
            <a:r>
              <a:rPr lang="en-US" dirty="0"/>
              <a:t> Causal reasoning is the process of identifying cause-and-effect relationships between variables to explain why things happen and predict outcomes.</a:t>
            </a:r>
          </a:p>
          <a:p>
            <a:pPr>
              <a:buFont typeface="Arial" panose="020B0604020202020204" pitchFamily="34" charset="0"/>
              <a:buChar char="•"/>
            </a:pPr>
            <a:r>
              <a:rPr lang="en-US" b="1" dirty="0"/>
              <a:t>Key Features:</a:t>
            </a:r>
            <a:endParaRPr lang="en-US" dirty="0"/>
          </a:p>
          <a:p>
            <a:pPr marL="742950" lvl="1" indent="-285750">
              <a:buFont typeface="Arial" panose="020B0604020202020204" pitchFamily="34" charset="0"/>
              <a:buChar char="•"/>
            </a:pPr>
            <a:r>
              <a:rPr lang="en-US" b="1" dirty="0"/>
              <a:t>Directed Relationships:</a:t>
            </a:r>
            <a:r>
              <a:rPr lang="en-US" dirty="0"/>
              <a:t> Models how changes in one variable directly affect another.</a:t>
            </a:r>
          </a:p>
          <a:p>
            <a:pPr marL="742950" lvl="1" indent="-285750">
              <a:buFont typeface="Arial" panose="020B0604020202020204" pitchFamily="34" charset="0"/>
              <a:buChar char="•"/>
            </a:pPr>
            <a:r>
              <a:rPr lang="en-US" b="1" dirty="0"/>
              <a:t>Counterfactual Analysis:</a:t>
            </a:r>
            <a:r>
              <a:rPr lang="en-US" dirty="0"/>
              <a:t> Explores "what if" scenarios to predict alternative outcomes.</a:t>
            </a:r>
          </a:p>
          <a:p>
            <a:pPr marL="742950" lvl="1" indent="-285750">
              <a:buFont typeface="Arial" panose="020B0604020202020204" pitchFamily="34" charset="0"/>
              <a:buChar char="•"/>
            </a:pPr>
            <a:r>
              <a:rPr lang="en-US" b="1" dirty="0"/>
              <a:t>Intervention Design:</a:t>
            </a:r>
            <a:r>
              <a:rPr lang="en-US" dirty="0"/>
              <a:t> Identifies actions to achieve desired results.</a:t>
            </a:r>
          </a:p>
          <a:p>
            <a:pPr>
              <a:buFont typeface="Arial" panose="020B0604020202020204" pitchFamily="34" charset="0"/>
              <a:buChar char="•"/>
            </a:pPr>
            <a:r>
              <a:rPr lang="en-US" b="1" dirty="0"/>
              <a:t>Applications:</a:t>
            </a:r>
            <a:endParaRPr lang="en-US" dirty="0"/>
          </a:p>
          <a:p>
            <a:pPr marL="742950" lvl="1" indent="-285750">
              <a:buFont typeface="Arial" panose="020B0604020202020204" pitchFamily="34" charset="0"/>
              <a:buChar char="•"/>
            </a:pPr>
            <a:r>
              <a:rPr lang="en-US" b="1" dirty="0"/>
              <a:t>Smart Environments:</a:t>
            </a:r>
            <a:r>
              <a:rPr lang="en-US" dirty="0"/>
              <a:t> Optimizing energy use and user comfort.</a:t>
            </a:r>
          </a:p>
          <a:p>
            <a:pPr marL="742950" lvl="1" indent="-285750">
              <a:buFont typeface="Arial" panose="020B0604020202020204" pitchFamily="34" charset="0"/>
              <a:buChar char="•"/>
            </a:pPr>
            <a:r>
              <a:rPr lang="en-US" b="1" dirty="0"/>
              <a:t>Healthcare:</a:t>
            </a:r>
            <a:r>
              <a:rPr lang="en-US" dirty="0"/>
              <a:t> Diagnosing disease mechanisms.</a:t>
            </a:r>
          </a:p>
          <a:p>
            <a:pPr marL="742950" lvl="1" indent="-285750">
              <a:buFont typeface="Arial" panose="020B0604020202020204" pitchFamily="34" charset="0"/>
              <a:buChar char="•"/>
            </a:pPr>
            <a:r>
              <a:rPr lang="en-US" b="1" dirty="0"/>
              <a:t>Economics:</a:t>
            </a:r>
            <a:r>
              <a:rPr lang="en-US" dirty="0"/>
              <a:t> Evaluating policy impacts.</a:t>
            </a:r>
          </a:p>
          <a:p>
            <a:endParaRPr lang="en-US" dirty="0"/>
          </a:p>
        </p:txBody>
      </p:sp>
      <p:sp>
        <p:nvSpPr>
          <p:cNvPr id="4" name="Slide Number Placeholder 3"/>
          <p:cNvSpPr>
            <a:spLocks noGrp="1"/>
          </p:cNvSpPr>
          <p:nvPr>
            <p:ph type="sldNum" sz="quarter" idx="5"/>
          </p:nvPr>
        </p:nvSpPr>
        <p:spPr/>
        <p:txBody>
          <a:bodyPr/>
          <a:lstStyle/>
          <a:p>
            <a:fld id="{793ADEF2-440E-6A4A-BC4F-24E06C5196D1}" type="slidenum">
              <a:rPr lang="en-US" smtClean="0"/>
              <a:t>4</a:t>
            </a:fld>
            <a:endParaRPr lang="en-US"/>
          </a:p>
        </p:txBody>
      </p:sp>
    </p:spTree>
    <p:extLst>
      <p:ext uri="{BB962C8B-B14F-4D97-AF65-F5344CB8AC3E}">
        <p14:creationId xmlns:p14="http://schemas.microsoft.com/office/powerpoint/2010/main" val="1864464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X(1-3) endogenous; X(4-5) exogenous. U (noise terms)</a:t>
                </a:r>
              </a:p>
              <a:p>
                <a:r>
                  <a:rPr lang="en-US" dirty="0"/>
                  <a:t>Nodes </a:t>
                </a:r>
                <a14:m>
                  <m:oMath xmlns:m="http://schemas.openxmlformats.org/officeDocument/2006/math">
                    <m:sSub>
                      <m:sSubPr>
                        <m:ctrlPr>
                          <a:rPr lang="ar-AE" sz="1200" kern="1200">
                            <a:solidFill>
                              <a:schemeClr val="tx1"/>
                            </a:solidFill>
                            <a:latin typeface="+mn-lt"/>
                            <a:ea typeface="+mn-ea"/>
                            <a:cs typeface="+mn-cs"/>
                          </a:rPr>
                        </m:ctrlPr>
                      </m:sSubPr>
                      <m:e>
                        <m:r>
                          <a:rPr lang="ar-AE" sz="1200" i="1" kern="1200">
                            <a:solidFill>
                              <a:schemeClr val="tx1"/>
                            </a:solidFill>
                            <a:latin typeface="+mn-lt"/>
                            <a:ea typeface="+mn-ea"/>
                            <a:cs typeface="+mn-cs"/>
                          </a:rPr>
                          <m:t>𝑋</m:t>
                        </m:r>
                      </m:e>
                      <m:sub>
                        <m:r>
                          <a:rPr lang="ar-AE" sz="1200" i="0" kern="1200">
                            <a:solidFill>
                              <a:schemeClr val="tx1"/>
                            </a:solidFill>
                            <a:latin typeface="+mn-lt"/>
                            <a:ea typeface="+mn-ea"/>
                            <a:cs typeface="+mn-cs"/>
                          </a:rPr>
                          <m:t>1</m:t>
                        </m:r>
                      </m:sub>
                    </m:sSub>
                    <m:r>
                      <a:rPr lang="ar-AE" sz="1200" i="0" kern="1200">
                        <a:solidFill>
                          <a:schemeClr val="tx1"/>
                        </a:solidFill>
                        <a:latin typeface="+mn-lt"/>
                        <a:ea typeface="+mn-ea"/>
                        <a:cs typeface="+mn-cs"/>
                      </a:rPr>
                      <m:t>,</m:t>
                    </m:r>
                    <m:sSub>
                      <m:sSubPr>
                        <m:ctrlPr>
                          <a:rPr lang="ar-AE" sz="1200" i="1" kern="1200">
                            <a:solidFill>
                              <a:schemeClr val="tx1"/>
                            </a:solidFill>
                            <a:latin typeface="+mn-lt"/>
                            <a:ea typeface="+mn-ea"/>
                            <a:cs typeface="+mn-cs"/>
                          </a:rPr>
                        </m:ctrlPr>
                      </m:sSubPr>
                      <m:e>
                        <m:r>
                          <a:rPr lang="ar-AE" sz="1200" i="1" kern="1200">
                            <a:solidFill>
                              <a:schemeClr val="tx1"/>
                            </a:solidFill>
                            <a:latin typeface="+mn-lt"/>
                            <a:ea typeface="+mn-ea"/>
                            <a:cs typeface="+mn-cs"/>
                          </a:rPr>
                          <m:t>𝑋</m:t>
                        </m:r>
                      </m:e>
                      <m:sub>
                        <m:r>
                          <a:rPr lang="ar-AE" sz="1200" i="0" kern="1200">
                            <a:solidFill>
                              <a:schemeClr val="tx1"/>
                            </a:solidFill>
                            <a:latin typeface="+mn-lt"/>
                            <a:ea typeface="+mn-ea"/>
                            <a:cs typeface="+mn-cs"/>
                          </a:rPr>
                          <m:t>2</m:t>
                        </m:r>
                      </m:sub>
                    </m:sSub>
                    <m:r>
                      <a:rPr lang="ar-AE" sz="1200" i="0" kern="1200">
                        <a:solidFill>
                          <a:schemeClr val="tx1"/>
                        </a:solidFill>
                        <a:latin typeface="+mn-lt"/>
                        <a:ea typeface="+mn-ea"/>
                        <a:cs typeface="+mn-cs"/>
                      </a:rPr>
                      <m:t>,</m:t>
                    </m:r>
                    <m:sSub>
                      <m:sSubPr>
                        <m:ctrlPr>
                          <a:rPr lang="ar-AE" sz="1200" i="1" kern="1200">
                            <a:solidFill>
                              <a:schemeClr val="tx1"/>
                            </a:solidFill>
                            <a:latin typeface="+mn-lt"/>
                            <a:ea typeface="+mn-ea"/>
                            <a:cs typeface="+mn-cs"/>
                          </a:rPr>
                        </m:ctrlPr>
                      </m:sSubPr>
                      <m:e>
                        <m:r>
                          <a:rPr lang="ar-AE" sz="1200" i="1" kern="1200">
                            <a:solidFill>
                              <a:schemeClr val="tx1"/>
                            </a:solidFill>
                            <a:latin typeface="+mn-lt"/>
                            <a:ea typeface="+mn-ea"/>
                            <a:cs typeface="+mn-cs"/>
                          </a:rPr>
                          <m:t>𝑋</m:t>
                        </m:r>
                      </m:e>
                      <m:sub>
                        <m:r>
                          <a:rPr lang="ar-AE" sz="1200" i="0" kern="1200">
                            <a:solidFill>
                              <a:schemeClr val="tx1"/>
                            </a:solidFill>
                            <a:latin typeface="+mn-lt"/>
                            <a:ea typeface="+mn-ea"/>
                            <a:cs typeface="+mn-cs"/>
                          </a:rPr>
                          <m:t>3</m:t>
                        </m:r>
                      </m:sub>
                    </m:sSub>
                  </m:oMath>
                </a14:m>
                <a:r>
                  <a:rPr lang="en-US" dirty="0"/>
                  <a:t>are independent causes (no parents).</a:t>
                </a:r>
              </a:p>
              <a:p>
                <a14:m>
                  <m:oMath xmlns:m="http://schemas.openxmlformats.org/officeDocument/2006/math">
                    <m:sSub>
                      <m:sSubPr>
                        <m:ctrlPr>
                          <a:rPr lang="ar-AE" sz="1200" kern="1200">
                            <a:solidFill>
                              <a:schemeClr val="tx1"/>
                            </a:solidFill>
                            <a:latin typeface="+mn-lt"/>
                            <a:ea typeface="+mn-ea"/>
                            <a:cs typeface="+mn-cs"/>
                          </a:rPr>
                        </m:ctrlPr>
                      </m:sSubPr>
                      <m:e>
                        <m:r>
                          <a:rPr lang="ar-AE" sz="1200" i="1" kern="1200">
                            <a:solidFill>
                              <a:schemeClr val="tx1"/>
                            </a:solidFill>
                            <a:latin typeface="+mn-lt"/>
                            <a:ea typeface="+mn-ea"/>
                            <a:cs typeface="+mn-cs"/>
                          </a:rPr>
                          <m:t>𝑋</m:t>
                        </m:r>
                      </m:e>
                      <m:sub>
                        <m:r>
                          <a:rPr lang="ar-AE" sz="1200" i="0" kern="1200">
                            <a:solidFill>
                              <a:schemeClr val="tx1"/>
                            </a:solidFill>
                            <a:latin typeface="+mn-lt"/>
                            <a:ea typeface="+mn-ea"/>
                            <a:cs typeface="+mn-cs"/>
                          </a:rPr>
                          <m:t>4</m:t>
                        </m:r>
                      </m:sub>
                    </m:sSub>
                  </m:oMath>
                </a14:m>
                <a:r>
                  <a:rPr lang="en-US" dirty="0"/>
                  <a:t>and </a:t>
                </a:r>
                <a14:m>
                  <m:oMath xmlns:m="http://schemas.openxmlformats.org/officeDocument/2006/math">
                    <m:sSub>
                      <m:sSubPr>
                        <m:ctrlPr>
                          <a:rPr lang="ar-AE" sz="1200" kern="1200">
                            <a:solidFill>
                              <a:schemeClr val="tx1"/>
                            </a:solidFill>
                            <a:latin typeface="+mn-lt"/>
                            <a:ea typeface="+mn-ea"/>
                            <a:cs typeface="+mn-cs"/>
                          </a:rPr>
                        </m:ctrlPr>
                      </m:sSubPr>
                      <m:e>
                        <m:r>
                          <a:rPr lang="ar-AE" sz="1200" i="1" kern="1200">
                            <a:solidFill>
                              <a:schemeClr val="tx1"/>
                            </a:solidFill>
                            <a:latin typeface="+mn-lt"/>
                            <a:ea typeface="+mn-ea"/>
                            <a:cs typeface="+mn-cs"/>
                          </a:rPr>
                          <m:t>𝑋</m:t>
                        </m:r>
                      </m:e>
                      <m:sub>
                        <m:r>
                          <a:rPr lang="ar-AE" sz="1200" i="0" kern="1200">
                            <a:solidFill>
                              <a:schemeClr val="tx1"/>
                            </a:solidFill>
                            <a:latin typeface="+mn-lt"/>
                            <a:ea typeface="+mn-ea"/>
                            <a:cs typeface="+mn-cs"/>
                          </a:rPr>
                          <m:t>5</m:t>
                        </m:r>
                      </m:sub>
                    </m:sSub>
                  </m:oMath>
                </a14:m>
                <a:r>
                  <a:rPr lang="en-US" dirty="0"/>
                  <a:t>are effects determined by those causes plus random noise.</a:t>
                </a:r>
              </a:p>
              <a:p>
                <a:r>
                  <a:rPr lang="en-US" dirty="0"/>
                  <a:t>Intervening on a cause (e.g., setting </a:t>
                </a:r>
                <a14:m>
                  <m:oMath xmlns:m="http://schemas.openxmlformats.org/officeDocument/2006/math">
                    <m:sSub>
                      <m:sSubPr>
                        <m:ctrlPr>
                          <a:rPr lang="ar-AE" sz="1200" kern="1200">
                            <a:solidFill>
                              <a:schemeClr val="tx1"/>
                            </a:solidFill>
                            <a:latin typeface="+mn-lt"/>
                            <a:ea typeface="+mn-ea"/>
                            <a:cs typeface="+mn-cs"/>
                          </a:rPr>
                        </m:ctrlPr>
                      </m:sSubPr>
                      <m:e>
                        <m:r>
                          <a:rPr lang="ar-AE" sz="1200" i="1" kern="1200">
                            <a:solidFill>
                              <a:schemeClr val="tx1"/>
                            </a:solidFill>
                            <a:latin typeface="+mn-lt"/>
                            <a:ea typeface="+mn-ea"/>
                            <a:cs typeface="+mn-cs"/>
                          </a:rPr>
                          <m:t>𝑋</m:t>
                        </m:r>
                      </m:e>
                      <m:sub>
                        <m:r>
                          <a:rPr lang="ar-AE" sz="1200" i="0" kern="1200">
                            <a:solidFill>
                              <a:schemeClr val="tx1"/>
                            </a:solidFill>
                            <a:latin typeface="+mn-lt"/>
                            <a:ea typeface="+mn-ea"/>
                            <a:cs typeface="+mn-cs"/>
                          </a:rPr>
                          <m:t>1</m:t>
                        </m:r>
                      </m:sub>
                    </m:sSub>
                  </m:oMath>
                </a14:m>
                <a:r>
                  <a:rPr lang="ar-AE" dirty="0"/>
                  <a:t>) </a:t>
                </a:r>
                <a:r>
                  <a:rPr lang="en-US" dirty="0"/>
                  <a:t>changes both </a:t>
                </a:r>
                <a14:m>
                  <m:oMath xmlns:m="http://schemas.openxmlformats.org/officeDocument/2006/math">
                    <m:sSub>
                      <m:sSubPr>
                        <m:ctrlPr>
                          <a:rPr lang="ar-AE" sz="1200" kern="1200">
                            <a:solidFill>
                              <a:schemeClr val="tx1"/>
                            </a:solidFill>
                            <a:latin typeface="+mn-lt"/>
                            <a:ea typeface="+mn-ea"/>
                            <a:cs typeface="+mn-cs"/>
                          </a:rPr>
                        </m:ctrlPr>
                      </m:sSubPr>
                      <m:e>
                        <m:r>
                          <a:rPr lang="ar-AE" sz="1200" i="1" kern="1200">
                            <a:solidFill>
                              <a:schemeClr val="tx1"/>
                            </a:solidFill>
                            <a:latin typeface="+mn-lt"/>
                            <a:ea typeface="+mn-ea"/>
                            <a:cs typeface="+mn-cs"/>
                          </a:rPr>
                          <m:t>𝑋</m:t>
                        </m:r>
                      </m:e>
                      <m:sub>
                        <m:r>
                          <a:rPr lang="ar-AE" sz="1200" i="0" kern="1200">
                            <a:solidFill>
                              <a:schemeClr val="tx1"/>
                            </a:solidFill>
                            <a:latin typeface="+mn-lt"/>
                            <a:ea typeface="+mn-ea"/>
                            <a:cs typeface="+mn-cs"/>
                          </a:rPr>
                          <m:t>4</m:t>
                        </m:r>
                      </m:sub>
                    </m:sSub>
                  </m:oMath>
                </a14:m>
                <a:r>
                  <a:rPr lang="en-US" dirty="0"/>
                  <a:t>and </a:t>
                </a:r>
                <a14:m>
                  <m:oMath xmlns:m="http://schemas.openxmlformats.org/officeDocument/2006/math">
                    <m:sSub>
                      <m:sSubPr>
                        <m:ctrlPr>
                          <a:rPr lang="ar-AE" sz="1200" kern="1200">
                            <a:solidFill>
                              <a:schemeClr val="tx1"/>
                            </a:solidFill>
                            <a:latin typeface="+mn-lt"/>
                            <a:ea typeface="+mn-ea"/>
                            <a:cs typeface="+mn-cs"/>
                          </a:rPr>
                        </m:ctrlPr>
                      </m:sSubPr>
                      <m:e>
                        <m:r>
                          <a:rPr lang="ar-AE" sz="1200" i="1" kern="1200">
                            <a:solidFill>
                              <a:schemeClr val="tx1"/>
                            </a:solidFill>
                            <a:latin typeface="+mn-lt"/>
                            <a:ea typeface="+mn-ea"/>
                            <a:cs typeface="+mn-cs"/>
                          </a:rPr>
                          <m:t>𝑋</m:t>
                        </m:r>
                      </m:e>
                      <m:sub>
                        <m:r>
                          <a:rPr lang="ar-AE" sz="1200" i="0" kern="1200">
                            <a:solidFill>
                              <a:schemeClr val="tx1"/>
                            </a:solidFill>
                            <a:latin typeface="+mn-lt"/>
                            <a:ea typeface="+mn-ea"/>
                            <a:cs typeface="+mn-cs"/>
                          </a:rPr>
                          <m:t>5</m:t>
                        </m:r>
                      </m:sub>
                    </m:sSub>
                  </m:oMath>
                </a14:m>
                <a:r>
                  <a:rPr lang="ar-AE" dirty="0"/>
                  <a:t>.</a:t>
                </a:r>
              </a:p>
              <a:p>
                <a:endParaRPr lang="en-US" dirty="0"/>
              </a:p>
            </p:txBody>
          </p:sp>
        </mc:Choice>
        <mc:Fallback>
          <p:sp>
            <p:nvSpPr>
              <p:cNvPr id="3" name="Notes Placeholder 2"/>
              <p:cNvSpPr>
                <a:spLocks noGrp="1"/>
              </p:cNvSpPr>
              <p:nvPr>
                <p:ph type="body" idx="1"/>
              </p:nvPr>
            </p:nvSpPr>
            <p:spPr/>
            <p:txBody>
              <a:bodyPr/>
              <a:lstStyle/>
              <a:p>
                <a:r>
                  <a:rPr lang="en-US" dirty="0"/>
                  <a:t>X(1-3) endogenous; X(4-5) exogenous. U (noise terms)</a:t>
                </a:r>
              </a:p>
              <a:p>
                <a:r>
                  <a:rPr lang="en-US" dirty="0"/>
                  <a:t>Nodes </a:t>
                </a:r>
                <a:r>
                  <a:rPr lang="ar-AE" sz="1200" i="0" kern="1200">
                    <a:solidFill>
                      <a:schemeClr val="tx1"/>
                    </a:solidFill>
                    <a:latin typeface="+mn-lt"/>
                    <a:ea typeface="+mn-ea"/>
                    <a:cs typeface="+mn-cs"/>
                  </a:rPr>
                  <a:t>𝑋_1,𝑋_2,𝑋_3</a:t>
                </a:r>
                <a:r>
                  <a:rPr lang="en-US" dirty="0"/>
                  <a:t>are independent causes (no parents).</a:t>
                </a:r>
              </a:p>
              <a:p>
                <a:r>
                  <a:rPr lang="ar-AE" sz="1200" i="0" kern="1200">
                    <a:solidFill>
                      <a:schemeClr val="tx1"/>
                    </a:solidFill>
                    <a:latin typeface="+mn-lt"/>
                    <a:ea typeface="+mn-ea"/>
                    <a:cs typeface="+mn-cs"/>
                  </a:rPr>
                  <a:t>𝑋_4</a:t>
                </a:r>
                <a:r>
                  <a:rPr lang="en-US" dirty="0"/>
                  <a:t>and </a:t>
                </a:r>
                <a:r>
                  <a:rPr lang="ar-AE" sz="1200" i="0" kern="1200">
                    <a:solidFill>
                      <a:schemeClr val="tx1"/>
                    </a:solidFill>
                    <a:latin typeface="+mn-lt"/>
                    <a:ea typeface="+mn-ea"/>
                    <a:cs typeface="+mn-cs"/>
                  </a:rPr>
                  <a:t>𝑋_5</a:t>
                </a:r>
                <a:r>
                  <a:rPr lang="en-US" dirty="0"/>
                  <a:t>are effects determined by those causes plus random noise.</a:t>
                </a:r>
              </a:p>
              <a:p>
                <a:r>
                  <a:rPr lang="en-US" dirty="0"/>
                  <a:t>Intervening on a cause (e.g., setting </a:t>
                </a:r>
                <a:r>
                  <a:rPr lang="ar-AE" sz="1200" i="0" kern="1200">
                    <a:solidFill>
                      <a:schemeClr val="tx1"/>
                    </a:solidFill>
                    <a:latin typeface="+mn-lt"/>
                    <a:ea typeface="+mn-ea"/>
                    <a:cs typeface="+mn-cs"/>
                  </a:rPr>
                  <a:t>𝑋_1</a:t>
                </a:r>
                <a:r>
                  <a:rPr lang="ar-AE" dirty="0"/>
                  <a:t>) </a:t>
                </a:r>
                <a:r>
                  <a:rPr lang="en-US" dirty="0"/>
                  <a:t>changes both </a:t>
                </a:r>
                <a:r>
                  <a:rPr lang="ar-AE" sz="1200" i="0" kern="1200">
                    <a:solidFill>
                      <a:schemeClr val="tx1"/>
                    </a:solidFill>
                    <a:latin typeface="+mn-lt"/>
                    <a:ea typeface="+mn-ea"/>
                    <a:cs typeface="+mn-cs"/>
                  </a:rPr>
                  <a:t>𝑋_4</a:t>
                </a:r>
                <a:r>
                  <a:rPr lang="en-US" dirty="0"/>
                  <a:t>and </a:t>
                </a:r>
                <a:r>
                  <a:rPr lang="ar-AE" sz="1200" i="0" kern="1200">
                    <a:solidFill>
                      <a:schemeClr val="tx1"/>
                    </a:solidFill>
                    <a:latin typeface="+mn-lt"/>
                    <a:ea typeface="+mn-ea"/>
                    <a:cs typeface="+mn-cs"/>
                  </a:rPr>
                  <a:t>𝑋_5</a:t>
                </a:r>
                <a:r>
                  <a:rPr lang="ar-AE" dirty="0"/>
                  <a:t>.</a:t>
                </a:r>
              </a:p>
              <a:p>
                <a:endParaRPr lang="en-US" dirty="0"/>
              </a:p>
            </p:txBody>
          </p:sp>
        </mc:Fallback>
      </mc:AlternateContent>
      <p:sp>
        <p:nvSpPr>
          <p:cNvPr id="4" name="Slide Number Placeholder 3"/>
          <p:cNvSpPr>
            <a:spLocks noGrp="1"/>
          </p:cNvSpPr>
          <p:nvPr>
            <p:ph type="sldNum" sz="quarter" idx="5"/>
          </p:nvPr>
        </p:nvSpPr>
        <p:spPr/>
        <p:txBody>
          <a:bodyPr/>
          <a:lstStyle/>
          <a:p>
            <a:fld id="{33F581BB-68EB-3849-BA82-D4ED0758474F}" type="slidenum">
              <a:rPr lang="en-US" smtClean="0"/>
              <a:t>5</a:t>
            </a:fld>
            <a:endParaRPr lang="en-US"/>
          </a:p>
        </p:txBody>
      </p:sp>
    </p:spTree>
    <p:extLst>
      <p:ext uri="{BB962C8B-B14F-4D97-AF65-F5344CB8AC3E}">
        <p14:creationId xmlns:p14="http://schemas.microsoft.com/office/powerpoint/2010/main" val="3274739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3BA59-EB63-1B39-F8A3-6F59F92EA0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520C43-65D9-DA54-5AB9-8E0B8ECAC818}"/>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a:extLst>
                  <a:ext uri="{FF2B5EF4-FFF2-40B4-BE49-F238E27FC236}">
                    <a16:creationId xmlns:a16="http://schemas.microsoft.com/office/drawing/2014/main" id="{16959BBA-396D-B75A-C134-9CC8F51F4B89}"/>
                  </a:ext>
                </a:extLst>
              </p:cNvPr>
              <p:cNvSpPr>
                <a:spLocks noGrp="1"/>
              </p:cNvSpPr>
              <p:nvPr>
                <p:ph type="body" idx="1"/>
              </p:nvPr>
            </p:nvSpPr>
            <p:spPr/>
            <p:txBody>
              <a:bodyPr/>
              <a:lstStyle/>
              <a:p>
                <a:r>
                  <a:rPr lang="en-US" dirty="0"/>
                  <a:t>X(1-3) endogenous; X(4-5) exogenous. U (noise terms)</a:t>
                </a:r>
              </a:p>
              <a:p>
                <a:r>
                  <a:rPr lang="en-US" dirty="0"/>
                  <a:t>Nodes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0" kern="1200">
                            <a:solidFill>
                              <a:schemeClr val="tx1"/>
                            </a:solidFill>
                            <a:latin typeface="Cambria Math" panose="02040503050406030204" pitchFamily="18" charset="0"/>
                            <a:ea typeface="+mn-ea"/>
                            <a:cs typeface="+mn-cs"/>
                          </a:rPr>
                          <m:t>1</m:t>
                        </m:r>
                      </m:sub>
                    </m:sSub>
                    <m:r>
                      <a:rPr lang="ar-AE" sz="1200" i="0" kern="1200">
                        <a:solidFill>
                          <a:schemeClr val="tx1"/>
                        </a:solidFill>
                        <a:latin typeface="Cambria Math" panose="02040503050406030204" pitchFamily="18" charset="0"/>
                        <a:ea typeface="+mn-ea"/>
                        <a:cs typeface="+mn-cs"/>
                      </a:rPr>
                      <m:t>,</m:t>
                    </m:r>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0" kern="1200">
                            <a:solidFill>
                              <a:schemeClr val="tx1"/>
                            </a:solidFill>
                            <a:latin typeface="Cambria Math" panose="02040503050406030204" pitchFamily="18" charset="0"/>
                            <a:ea typeface="+mn-ea"/>
                            <a:cs typeface="+mn-cs"/>
                          </a:rPr>
                          <m:t>2</m:t>
                        </m:r>
                      </m:sub>
                    </m:sSub>
                    <m:r>
                      <a:rPr lang="ar-AE" sz="1200" i="0" kern="1200">
                        <a:solidFill>
                          <a:schemeClr val="tx1"/>
                        </a:solidFill>
                        <a:latin typeface="Cambria Math" panose="02040503050406030204" pitchFamily="18" charset="0"/>
                        <a:ea typeface="+mn-ea"/>
                        <a:cs typeface="+mn-cs"/>
                      </a:rPr>
                      <m:t>,</m:t>
                    </m:r>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0" kern="1200">
                            <a:solidFill>
                              <a:schemeClr val="tx1"/>
                            </a:solidFill>
                            <a:latin typeface="Cambria Math" panose="02040503050406030204" pitchFamily="18" charset="0"/>
                            <a:ea typeface="+mn-ea"/>
                            <a:cs typeface="+mn-cs"/>
                          </a:rPr>
                          <m:t>3</m:t>
                        </m:r>
                      </m:sub>
                    </m:sSub>
                  </m:oMath>
                </a14:m>
                <a:r>
                  <a:rPr lang="en-US" dirty="0"/>
                  <a:t>are independent causes (no parents).</a:t>
                </a:r>
              </a:p>
              <a:p>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0" kern="1200">
                            <a:solidFill>
                              <a:schemeClr val="tx1"/>
                            </a:solidFill>
                            <a:latin typeface="Cambria Math" panose="02040503050406030204" pitchFamily="18" charset="0"/>
                            <a:ea typeface="+mn-ea"/>
                            <a:cs typeface="+mn-cs"/>
                          </a:rPr>
                          <m:t>4</m:t>
                        </m:r>
                      </m:sub>
                    </m:sSub>
                  </m:oMath>
                </a14:m>
                <a:r>
                  <a:rPr lang="en-US" dirty="0"/>
                  <a:t>and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0" kern="1200">
                            <a:solidFill>
                              <a:schemeClr val="tx1"/>
                            </a:solidFill>
                            <a:latin typeface="Cambria Math" panose="02040503050406030204" pitchFamily="18" charset="0"/>
                            <a:ea typeface="+mn-ea"/>
                            <a:cs typeface="+mn-cs"/>
                          </a:rPr>
                          <m:t>5</m:t>
                        </m:r>
                      </m:sub>
                    </m:sSub>
                  </m:oMath>
                </a14:m>
                <a:r>
                  <a:rPr lang="en-US" dirty="0"/>
                  <a:t>are effects determined by those causes plus random noise.</a:t>
                </a:r>
              </a:p>
              <a:p>
                <a:r>
                  <a:rPr lang="en-US" dirty="0"/>
                  <a:t>Intervening on a cause (e.g., setting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0" kern="1200">
                            <a:solidFill>
                              <a:schemeClr val="tx1"/>
                            </a:solidFill>
                            <a:latin typeface="Cambria Math" panose="02040503050406030204" pitchFamily="18" charset="0"/>
                            <a:ea typeface="+mn-ea"/>
                            <a:cs typeface="+mn-cs"/>
                          </a:rPr>
                          <m:t>1</m:t>
                        </m:r>
                      </m:sub>
                    </m:sSub>
                  </m:oMath>
                </a14:m>
                <a:r>
                  <a:rPr lang="ar-AE" dirty="0"/>
                  <a:t>) </a:t>
                </a:r>
                <a:r>
                  <a:rPr lang="en-US" dirty="0"/>
                  <a:t>changes both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0" kern="1200">
                            <a:solidFill>
                              <a:schemeClr val="tx1"/>
                            </a:solidFill>
                            <a:latin typeface="Cambria Math" panose="02040503050406030204" pitchFamily="18" charset="0"/>
                            <a:ea typeface="+mn-ea"/>
                            <a:cs typeface="+mn-cs"/>
                          </a:rPr>
                          <m:t>4</m:t>
                        </m:r>
                      </m:sub>
                    </m:sSub>
                  </m:oMath>
                </a14:m>
                <a:r>
                  <a:rPr lang="en-US" dirty="0"/>
                  <a:t>and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0" kern="1200">
                            <a:solidFill>
                              <a:schemeClr val="tx1"/>
                            </a:solidFill>
                            <a:latin typeface="Cambria Math" panose="02040503050406030204" pitchFamily="18" charset="0"/>
                            <a:ea typeface="+mn-ea"/>
                            <a:cs typeface="+mn-cs"/>
                          </a:rPr>
                          <m:t>5</m:t>
                        </m:r>
                      </m:sub>
                    </m:sSub>
                  </m:oMath>
                </a14:m>
                <a:r>
                  <a:rPr lang="ar-AE" dirty="0"/>
                  <a:t>.</a:t>
                </a:r>
              </a:p>
              <a:p>
                <a:endParaRPr lang="en-US" dirty="0"/>
              </a:p>
            </p:txBody>
          </p:sp>
        </mc:Choice>
        <mc:Fallback>
          <p:sp>
            <p:nvSpPr>
              <p:cNvPr id="3" name="Notes Placeholder 2">
                <a:extLst>
                  <a:ext uri="{FF2B5EF4-FFF2-40B4-BE49-F238E27FC236}">
                    <a16:creationId xmlns:a16="http://schemas.microsoft.com/office/drawing/2014/main" id="{16959BBA-396D-B75A-C134-9CC8F51F4B89}"/>
                  </a:ext>
                </a:extLst>
              </p:cNvPr>
              <p:cNvSpPr>
                <a:spLocks noGrp="1"/>
              </p:cNvSpPr>
              <p:nvPr>
                <p:ph type="body" idx="1"/>
              </p:nvPr>
            </p:nvSpPr>
            <p:spPr/>
            <p:txBody>
              <a:bodyPr/>
              <a:lstStyle/>
              <a:p>
                <a:r>
                  <a:rPr lang="en-US" dirty="0"/>
                  <a:t>X(1-3) endogenous; X(4-5) exogenous. U (noise terms)</a:t>
                </a:r>
              </a:p>
              <a:p>
                <a:r>
                  <a:rPr lang="en-US" dirty="0"/>
                  <a:t>Nodes </a:t>
                </a:r>
                <a:r>
                  <a:rPr lang="ar-AE" sz="1200" i="0" kern="1200">
                    <a:solidFill>
                      <a:schemeClr val="tx1"/>
                    </a:solidFill>
                    <a:latin typeface="Cambria Math" panose="02040503050406030204" pitchFamily="18" charset="0"/>
                    <a:ea typeface="+mn-ea"/>
                    <a:cs typeface="+mn-cs"/>
                  </a:rPr>
                  <a:t>𝑋_1,𝑋_2,𝑋_3</a:t>
                </a:r>
                <a:r>
                  <a:rPr lang="en-US" dirty="0"/>
                  <a:t>are independent causes (no parents).</a:t>
                </a:r>
              </a:p>
              <a:p>
                <a:r>
                  <a:rPr lang="ar-AE" sz="1200" i="0" kern="1200">
                    <a:solidFill>
                      <a:schemeClr val="tx1"/>
                    </a:solidFill>
                    <a:latin typeface="Cambria Math" panose="02040503050406030204" pitchFamily="18" charset="0"/>
                    <a:ea typeface="+mn-ea"/>
                    <a:cs typeface="+mn-cs"/>
                  </a:rPr>
                  <a:t>𝑋_4</a:t>
                </a:r>
                <a:r>
                  <a:rPr lang="en-US" dirty="0"/>
                  <a:t>and </a:t>
                </a:r>
                <a:r>
                  <a:rPr lang="ar-AE" sz="1200" i="0" kern="1200">
                    <a:solidFill>
                      <a:schemeClr val="tx1"/>
                    </a:solidFill>
                    <a:latin typeface="Cambria Math" panose="02040503050406030204" pitchFamily="18" charset="0"/>
                    <a:ea typeface="+mn-ea"/>
                    <a:cs typeface="+mn-cs"/>
                  </a:rPr>
                  <a:t>𝑋_5</a:t>
                </a:r>
                <a:r>
                  <a:rPr lang="en-US" dirty="0"/>
                  <a:t>are effects determined by those causes plus random noise.</a:t>
                </a:r>
              </a:p>
              <a:p>
                <a:r>
                  <a:rPr lang="en-US" dirty="0"/>
                  <a:t>Intervening on a cause (e.g., setting </a:t>
                </a:r>
                <a:r>
                  <a:rPr lang="ar-AE" sz="1200" i="0" kern="1200">
                    <a:solidFill>
                      <a:schemeClr val="tx1"/>
                    </a:solidFill>
                    <a:latin typeface="Cambria Math" panose="02040503050406030204" pitchFamily="18" charset="0"/>
                    <a:ea typeface="+mn-ea"/>
                    <a:cs typeface="+mn-cs"/>
                  </a:rPr>
                  <a:t>𝑋_1</a:t>
                </a:r>
                <a:r>
                  <a:rPr lang="ar-AE" dirty="0"/>
                  <a:t>) </a:t>
                </a:r>
                <a:r>
                  <a:rPr lang="en-US" dirty="0"/>
                  <a:t>changes both </a:t>
                </a:r>
                <a:r>
                  <a:rPr lang="ar-AE" sz="1200" i="0" kern="1200">
                    <a:solidFill>
                      <a:schemeClr val="tx1"/>
                    </a:solidFill>
                    <a:latin typeface="Cambria Math" panose="02040503050406030204" pitchFamily="18" charset="0"/>
                    <a:ea typeface="+mn-ea"/>
                    <a:cs typeface="+mn-cs"/>
                  </a:rPr>
                  <a:t>𝑋_4</a:t>
                </a:r>
                <a:r>
                  <a:rPr lang="en-US" dirty="0"/>
                  <a:t>and </a:t>
                </a:r>
                <a:r>
                  <a:rPr lang="ar-AE" sz="1200" i="0" kern="1200">
                    <a:solidFill>
                      <a:schemeClr val="tx1"/>
                    </a:solidFill>
                    <a:latin typeface="Cambria Math" panose="02040503050406030204" pitchFamily="18" charset="0"/>
                    <a:ea typeface="+mn-ea"/>
                    <a:cs typeface="+mn-cs"/>
                  </a:rPr>
                  <a:t>𝑋_5</a:t>
                </a:r>
                <a:r>
                  <a:rPr lang="ar-AE" dirty="0"/>
                  <a:t>.</a:t>
                </a:r>
              </a:p>
              <a:p>
                <a:endParaRPr lang="en-US" dirty="0"/>
              </a:p>
            </p:txBody>
          </p:sp>
        </mc:Fallback>
      </mc:AlternateContent>
      <p:sp>
        <p:nvSpPr>
          <p:cNvPr id="4" name="Slide Number Placeholder 3">
            <a:extLst>
              <a:ext uri="{FF2B5EF4-FFF2-40B4-BE49-F238E27FC236}">
                <a16:creationId xmlns:a16="http://schemas.microsoft.com/office/drawing/2014/main" id="{C2C78131-FE3D-F566-6A3D-42A7CCB34BF5}"/>
              </a:ext>
            </a:extLst>
          </p:cNvPr>
          <p:cNvSpPr>
            <a:spLocks noGrp="1"/>
          </p:cNvSpPr>
          <p:nvPr>
            <p:ph type="sldNum" sz="quarter" idx="5"/>
          </p:nvPr>
        </p:nvSpPr>
        <p:spPr/>
        <p:txBody>
          <a:bodyPr/>
          <a:lstStyle/>
          <a:p>
            <a:fld id="{33F581BB-68EB-3849-BA82-D4ED0758474F}" type="slidenum">
              <a:rPr lang="en-US" smtClean="0"/>
              <a:t>6</a:t>
            </a:fld>
            <a:endParaRPr lang="en-US"/>
          </a:p>
        </p:txBody>
      </p:sp>
    </p:spTree>
    <p:extLst>
      <p:ext uri="{BB962C8B-B14F-4D97-AF65-F5344CB8AC3E}">
        <p14:creationId xmlns:p14="http://schemas.microsoft.com/office/powerpoint/2010/main" val="1736897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Condition --&gt; Let’s only look at situations where this variable has a known value; </a:t>
                </a:r>
                <a:r>
                  <a:rPr lang="en-US" b="1" dirty="0"/>
                  <a:t>holding a variable fixed</a:t>
                </a:r>
                <a:r>
                  <a:rPr lang="en-US" dirty="0"/>
                  <a:t> or </a:t>
                </a:r>
                <a:r>
                  <a:rPr lang="en-US" b="1" dirty="0"/>
                  <a:t>using it as known information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Mediator/Chain: A variable </a:t>
                </a:r>
                <a:r>
                  <a:rPr lang="en-US" b="1" dirty="0"/>
                  <a:t>Z</a:t>
                </a:r>
                <a:r>
                  <a:rPr lang="en-US" dirty="0"/>
                  <a:t> transmits the effect from </a:t>
                </a:r>
                <a:r>
                  <a:rPr lang="en-US" b="1" dirty="0"/>
                  <a:t>X</a:t>
                </a:r>
                <a:r>
                  <a:rPr lang="en-US" dirty="0"/>
                  <a:t> to </a:t>
                </a:r>
                <a:r>
                  <a:rPr lang="en-US" b="1" dirty="0"/>
                  <a:t>Y</a:t>
                </a:r>
                <a:r>
                  <a:rPr lang="en-US" dirty="0"/>
                  <a:t>. X and Y are </a:t>
                </a:r>
                <a:r>
                  <a:rPr lang="en-US" b="1" dirty="0"/>
                  <a:t>dependent BUT Conditional on Z:</a:t>
                </a:r>
                <a:r>
                  <a:rPr lang="en-US" dirty="0"/>
                  <a:t> X and Y become </a:t>
                </a:r>
                <a:r>
                  <a:rPr lang="en-US" b="1" dirty="0"/>
                  <a:t>independent</a:t>
                </a:r>
                <a:r>
                  <a:rPr lang="en-US" dirty="0"/>
                  <a:t> (blocked). Z is mediator</a:t>
                </a:r>
              </a:p>
              <a:p>
                <a:r>
                  <a:rPr lang="en-US" dirty="0"/>
                  <a:t>Increasing ventilation lowers humidity, which in turn improves comfort.</a:t>
                </a:r>
              </a:p>
              <a:p>
                <a:endParaRPr lang="en-US" dirty="0"/>
              </a:p>
              <a:p>
                <a:r>
                  <a:rPr lang="en-US" dirty="0"/>
                  <a:t>Confounder/Fork: A variable Z influences both X and Y. X and Y are </a:t>
                </a:r>
                <a:r>
                  <a:rPr lang="en-US" b="1" dirty="0"/>
                  <a:t>dependent BUT Conditional on Z:</a:t>
                </a:r>
                <a:r>
                  <a:rPr lang="en-US" dirty="0"/>
                  <a:t> X and Y become </a:t>
                </a:r>
                <a:r>
                  <a:rPr lang="en-US" b="1" dirty="0"/>
                  <a:t>independent</a:t>
                </a:r>
                <a:r>
                  <a:rPr lang="en-US" dirty="0"/>
                  <a:t> (blocked). Z is confounder → creates spurious correlation.</a:t>
                </a:r>
              </a:p>
              <a:p>
                <a:r>
                  <a:rPr lang="en-US" dirty="0"/>
                  <a:t>Humidity affects both ventilation rate (how often fans turn on) and occupant comfort — making it seem like ventilation “causes” comfort directly.</a:t>
                </a:r>
              </a:p>
              <a:p>
                <a:endParaRPr lang="en-US" dirty="0"/>
              </a:p>
              <a:p>
                <a:r>
                  <a:rPr lang="en-US" dirty="0"/>
                  <a:t>Collider (Common Effect): A variable </a:t>
                </a:r>
                <a:r>
                  <a:rPr lang="en-US" b="1" dirty="0"/>
                  <a:t>Z</a:t>
                </a:r>
                <a:r>
                  <a:rPr lang="en-US" dirty="0"/>
                  <a:t> is caused by both </a:t>
                </a:r>
                <a:r>
                  <a:rPr lang="en-US" b="1" dirty="0"/>
                  <a:t>X</a:t>
                </a:r>
                <a:r>
                  <a:rPr lang="en-US" dirty="0"/>
                  <a:t> and </a:t>
                </a:r>
                <a:r>
                  <a:rPr lang="en-US" b="1" dirty="0"/>
                  <a:t>Y </a:t>
                </a:r>
                <a:r>
                  <a:rPr lang="en-US" dirty="0"/>
                  <a:t>— conditioning on Z induces false correlation.</a:t>
                </a:r>
              </a:p>
              <a:p>
                <a:r>
                  <a:rPr lang="en-US" dirty="0"/>
                  <a:t>Both ventilation and temperature changes increase energy use. If we condition on energy use, we might incorrectly infer a relationship between ventilation and temperature.</a:t>
                </a:r>
              </a:p>
              <a:p>
                <a:endParaRPr lang="en-US" dirty="0"/>
              </a:p>
              <a:p>
                <a:r>
                  <a:rPr lang="en-US" dirty="0"/>
                  <a:t>Directionality and conditioning determine whether associations reflect true causation or artifacts.</a:t>
                </a:r>
              </a:p>
              <a:p>
                <a:r>
                  <a:rPr lang="en-US" dirty="0"/>
                  <a:t>Conditioning can either </a:t>
                </a:r>
                <a:r>
                  <a:rPr lang="en-US" b="1" dirty="0"/>
                  <a:t>block</a:t>
                </a:r>
                <a:r>
                  <a:rPr lang="en-US" dirty="0"/>
                  <a:t> or </a:t>
                </a:r>
                <a:r>
                  <a:rPr lang="en-US" b="1" dirty="0"/>
                  <a:t>open</a:t>
                </a:r>
                <a:r>
                  <a:rPr lang="en-US" dirty="0"/>
                  <a:t> paths between variables.</a:t>
                </a:r>
                <a:br>
                  <a:rPr lang="en-US" dirty="0"/>
                </a:br>
                <a:r>
                  <a:rPr lang="en-US" dirty="0"/>
                  <a:t>Understanding these patterns is the foundation of </a:t>
                </a:r>
                <a:r>
                  <a:rPr lang="en-US" b="1" dirty="0"/>
                  <a:t>d-separation</a:t>
                </a:r>
                <a:r>
                  <a:rPr lang="en-US" dirty="0"/>
                  <a:t> — the rule set that defines independence in a causal graph.</a:t>
                </a:r>
              </a:p>
              <a:p>
                <a:endParaRPr lang="en-US" dirty="0"/>
              </a:p>
              <a:p>
                <a:r>
                  <a:rPr lang="en-US" dirty="0"/>
                  <a:t>X and Y are d-separated by Z if ALL paths blocked.</a:t>
                </a:r>
              </a:p>
              <a:p>
                <a:endParaRPr lang="en-US" dirty="0"/>
              </a:p>
              <a:p>
                <a:r>
                  <a:rPr lang="en-US" b="1" dirty="0"/>
                  <a:t>🧠 Analogy</a:t>
                </a:r>
              </a:p>
              <a:p>
                <a:r>
                  <a:rPr lang="en-US" dirty="0"/>
                  <a:t>Think of conditioning like putting on “glasses” that only let you see data from a certain perspective:</a:t>
                </a:r>
              </a:p>
              <a:p>
                <a:r>
                  <a:rPr lang="en-US" dirty="0"/>
                  <a:t>Without glasses → you see all data → </a:t>
                </a:r>
                <a14:m>
                  <m:oMath xmlns:m="http://schemas.openxmlformats.org/officeDocument/2006/math">
                    <m:r>
                      <a:rPr lang="en-US" sz="1200" i="1" kern="1200">
                        <a:solidFill>
                          <a:schemeClr val="tx1"/>
                        </a:solidFill>
                        <a:latin typeface="+mn-lt"/>
                        <a:ea typeface="+mn-ea"/>
                        <a:cs typeface="+mn-cs"/>
                      </a:rPr>
                      <m:t>𝑃</m:t>
                    </m:r>
                    <m:d>
                      <m:dPr>
                        <m:ctrlPr>
                          <a:rPr lang="ar-AE" sz="1200" i="1" kern="1200">
                            <a:solidFill>
                              <a:schemeClr val="tx1"/>
                            </a:solidFill>
                            <a:latin typeface="+mn-lt"/>
                            <a:ea typeface="+mn-ea"/>
                            <a:cs typeface="+mn-cs"/>
                          </a:rPr>
                        </m:ctrlPr>
                      </m:dPr>
                      <m:e>
                        <m:r>
                          <a:rPr lang="ar-AE" sz="1200" i="1" kern="1200">
                            <a:solidFill>
                              <a:schemeClr val="tx1"/>
                            </a:solidFill>
                            <a:latin typeface="+mn-lt"/>
                            <a:ea typeface="+mn-ea"/>
                            <a:cs typeface="+mn-cs"/>
                          </a:rPr>
                          <m:t>𝑌</m:t>
                        </m:r>
                      </m:e>
                    </m:d>
                  </m:oMath>
                </a14:m>
                <a:r>
                  <a:rPr lang="ar-AE" dirty="0"/>
                  <a:t>.</a:t>
                </a:r>
              </a:p>
              <a:p>
                <a:r>
                  <a:rPr lang="en-US" dirty="0"/>
                  <a:t>With glasses focused on X=1 → you only see the subset → </a:t>
                </a:r>
                <a14:m>
                  <m:oMath xmlns:m="http://schemas.openxmlformats.org/officeDocument/2006/math">
                    <m:r>
                      <a:rPr lang="en-US" sz="1200" i="1" kern="1200">
                        <a:solidFill>
                          <a:schemeClr val="tx1"/>
                        </a:solidFill>
                        <a:latin typeface="+mn-lt"/>
                        <a:ea typeface="+mn-ea"/>
                        <a:cs typeface="+mn-cs"/>
                      </a:rPr>
                      <m:t>𝑃</m:t>
                    </m:r>
                    <m:d>
                      <m:dPr>
                        <m:ctrlPr>
                          <a:rPr lang="ar-AE" sz="1200" i="1" kern="1200">
                            <a:solidFill>
                              <a:schemeClr val="tx1"/>
                            </a:solidFill>
                            <a:latin typeface="+mn-lt"/>
                            <a:ea typeface="+mn-ea"/>
                            <a:cs typeface="+mn-cs"/>
                          </a:rPr>
                        </m:ctrlPr>
                      </m:dPr>
                      <m:e>
                        <m:r>
                          <a:rPr lang="ar-AE" sz="1200" i="1" kern="1200">
                            <a:solidFill>
                              <a:schemeClr val="tx1"/>
                            </a:solidFill>
                            <a:latin typeface="+mn-lt"/>
                            <a:ea typeface="+mn-ea"/>
                            <a:cs typeface="+mn-cs"/>
                          </a:rPr>
                          <m:t>𝑌</m:t>
                        </m:r>
                        <m:r>
                          <a:rPr lang="ar-AE" sz="1200" i="0" kern="1200">
                            <a:solidFill>
                              <a:schemeClr val="tx1"/>
                            </a:solidFill>
                            <a:latin typeface="+mn-lt"/>
                            <a:ea typeface="+mn-ea"/>
                            <a:cs typeface="+mn-cs"/>
                          </a:rPr>
                          <m:t>∣</m:t>
                        </m:r>
                        <m:r>
                          <a:rPr lang="ar-AE" sz="1200" i="1" kern="1200">
                            <a:solidFill>
                              <a:schemeClr val="tx1"/>
                            </a:solidFill>
                            <a:latin typeface="+mn-lt"/>
                            <a:ea typeface="+mn-ea"/>
                            <a:cs typeface="+mn-cs"/>
                          </a:rPr>
                          <m:t>𝑋</m:t>
                        </m:r>
                        <m:r>
                          <a:rPr lang="ar-AE" sz="1200" i="0" kern="1200">
                            <a:solidFill>
                              <a:schemeClr val="tx1"/>
                            </a:solidFill>
                            <a:latin typeface="+mn-lt"/>
                            <a:ea typeface="+mn-ea"/>
                            <a:cs typeface="+mn-cs"/>
                          </a:rPr>
                          <m:t>=1</m:t>
                        </m:r>
                      </m:e>
                    </m:d>
                  </m:oMath>
                </a14:m>
                <a:r>
                  <a:rPr lang="ar-AE" dirty="0"/>
                  <a:t>.</a:t>
                </a:r>
              </a:p>
              <a:p>
                <a:r>
                  <a:rPr lang="en-US" dirty="0"/>
                  <a:t>You haven’t changed the world — you’ve just filtered your view of it.</a:t>
                </a:r>
              </a:p>
              <a:p>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Condition --&gt; Let’s only look at situations where this variable has a known value; </a:t>
                </a:r>
                <a:r>
                  <a:rPr lang="en-US" b="1" dirty="0"/>
                  <a:t>holding a variable fixed</a:t>
                </a:r>
                <a:r>
                  <a:rPr lang="en-US" dirty="0"/>
                  <a:t> or </a:t>
                </a:r>
                <a:r>
                  <a:rPr lang="en-US" b="1" dirty="0"/>
                  <a:t>using it as known information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Mediator/Chain: A variable </a:t>
                </a:r>
                <a:r>
                  <a:rPr lang="en-US" b="1" dirty="0"/>
                  <a:t>Z</a:t>
                </a:r>
                <a:r>
                  <a:rPr lang="en-US" dirty="0"/>
                  <a:t> transmits the effect from </a:t>
                </a:r>
                <a:r>
                  <a:rPr lang="en-US" b="1" dirty="0"/>
                  <a:t>X</a:t>
                </a:r>
                <a:r>
                  <a:rPr lang="en-US" dirty="0"/>
                  <a:t> to </a:t>
                </a:r>
                <a:r>
                  <a:rPr lang="en-US" b="1" dirty="0"/>
                  <a:t>Y</a:t>
                </a:r>
                <a:r>
                  <a:rPr lang="en-US" dirty="0"/>
                  <a:t>. X and Y are </a:t>
                </a:r>
                <a:r>
                  <a:rPr lang="en-US" b="1" dirty="0"/>
                  <a:t>dependent BUT Conditional on Z:</a:t>
                </a:r>
                <a:r>
                  <a:rPr lang="en-US" dirty="0"/>
                  <a:t> X and Y become </a:t>
                </a:r>
                <a:r>
                  <a:rPr lang="en-US" b="1" dirty="0"/>
                  <a:t>independent</a:t>
                </a:r>
                <a:r>
                  <a:rPr lang="en-US" dirty="0"/>
                  <a:t> (blocked). Z is mediator</a:t>
                </a:r>
              </a:p>
              <a:p>
                <a:r>
                  <a:rPr lang="en-US" dirty="0"/>
                  <a:t>Increasing ventilation lowers humidity, which in turn improves comfort.</a:t>
                </a:r>
              </a:p>
              <a:p>
                <a:endParaRPr lang="en-US" dirty="0"/>
              </a:p>
              <a:p>
                <a:r>
                  <a:rPr lang="en-US" dirty="0"/>
                  <a:t>Confounder/Fork: A variable Z influences both X and Y. X and Y are </a:t>
                </a:r>
                <a:r>
                  <a:rPr lang="en-US" b="1" dirty="0"/>
                  <a:t>dependent BUT Conditional on Z:</a:t>
                </a:r>
                <a:r>
                  <a:rPr lang="en-US" dirty="0"/>
                  <a:t> X and Y become </a:t>
                </a:r>
                <a:r>
                  <a:rPr lang="en-US" b="1" dirty="0"/>
                  <a:t>independent</a:t>
                </a:r>
                <a:r>
                  <a:rPr lang="en-US" dirty="0"/>
                  <a:t> (blocked). Z is confounder → creates spurious correlation.</a:t>
                </a:r>
              </a:p>
              <a:p>
                <a:r>
                  <a:rPr lang="en-US" dirty="0"/>
                  <a:t>Humidity affects both ventilation rate (how often fans turn on) and occupant comfort — making it seem like ventilation “causes” comfort directly.</a:t>
                </a:r>
              </a:p>
              <a:p>
                <a:endParaRPr lang="en-US" dirty="0"/>
              </a:p>
              <a:p>
                <a:r>
                  <a:rPr lang="en-US" dirty="0"/>
                  <a:t>Collider (Common Effect): A variable </a:t>
                </a:r>
                <a:r>
                  <a:rPr lang="en-US" b="1" dirty="0"/>
                  <a:t>Z</a:t>
                </a:r>
                <a:r>
                  <a:rPr lang="en-US" dirty="0"/>
                  <a:t> is caused by both </a:t>
                </a:r>
                <a:r>
                  <a:rPr lang="en-US" b="1" dirty="0"/>
                  <a:t>X</a:t>
                </a:r>
                <a:r>
                  <a:rPr lang="en-US" dirty="0"/>
                  <a:t> and </a:t>
                </a:r>
                <a:r>
                  <a:rPr lang="en-US" b="1" dirty="0"/>
                  <a:t>Y </a:t>
                </a:r>
                <a:r>
                  <a:rPr lang="en-US" dirty="0"/>
                  <a:t>— conditioning on Z induces false correlation.</a:t>
                </a:r>
              </a:p>
              <a:p>
                <a:r>
                  <a:rPr lang="en-US" dirty="0"/>
                  <a:t>Both ventilation and temperature changes increase energy use. If we condition on energy use, we might incorrectly infer a relationship between ventilation and temperature.</a:t>
                </a:r>
              </a:p>
              <a:p>
                <a:endParaRPr lang="en-US" dirty="0"/>
              </a:p>
              <a:p>
                <a:r>
                  <a:rPr lang="en-US" dirty="0"/>
                  <a:t>Directionality and conditioning determine whether associations reflect true causation or artifacts.</a:t>
                </a:r>
              </a:p>
              <a:p>
                <a:r>
                  <a:rPr lang="en-US" dirty="0"/>
                  <a:t>Conditioning can either </a:t>
                </a:r>
                <a:r>
                  <a:rPr lang="en-US" b="1" dirty="0"/>
                  <a:t>block</a:t>
                </a:r>
                <a:r>
                  <a:rPr lang="en-US" dirty="0"/>
                  <a:t> or </a:t>
                </a:r>
                <a:r>
                  <a:rPr lang="en-US" b="1" dirty="0"/>
                  <a:t>open</a:t>
                </a:r>
                <a:r>
                  <a:rPr lang="en-US" dirty="0"/>
                  <a:t> paths between variables.</a:t>
                </a:r>
                <a:br>
                  <a:rPr lang="en-US" dirty="0"/>
                </a:br>
                <a:r>
                  <a:rPr lang="en-US" dirty="0"/>
                  <a:t>Understanding these patterns is the foundation of </a:t>
                </a:r>
                <a:r>
                  <a:rPr lang="en-US" b="1" dirty="0"/>
                  <a:t>d-separation</a:t>
                </a:r>
                <a:r>
                  <a:rPr lang="en-US" dirty="0"/>
                  <a:t> — the rule set that defines independence in a causal graph.</a:t>
                </a:r>
              </a:p>
              <a:p>
                <a:endParaRPr lang="en-US" dirty="0"/>
              </a:p>
              <a:p>
                <a:r>
                  <a:rPr lang="en-US" dirty="0"/>
                  <a:t>X and Y are d-separated by Z if ALL paths blocked.</a:t>
                </a:r>
              </a:p>
              <a:p>
                <a:endParaRPr lang="en-US" dirty="0"/>
              </a:p>
              <a:p>
                <a:r>
                  <a:rPr lang="en-US" b="1" dirty="0"/>
                  <a:t>🧠 Analogy</a:t>
                </a:r>
              </a:p>
              <a:p>
                <a:r>
                  <a:rPr lang="en-US" dirty="0"/>
                  <a:t>Think of conditioning like putting on “glasses” that only let you see data from a certain perspective:</a:t>
                </a:r>
              </a:p>
              <a:p>
                <a:r>
                  <a:rPr lang="en-US" dirty="0"/>
                  <a:t>Without glasses → you see all data → </a:t>
                </a:r>
                <a:r>
                  <a:rPr lang="en-US" sz="1200" i="0" kern="1200">
                    <a:solidFill>
                      <a:schemeClr val="tx1"/>
                    </a:solidFill>
                    <a:latin typeface="+mn-lt"/>
                    <a:ea typeface="+mn-ea"/>
                    <a:cs typeface="+mn-cs"/>
                  </a:rPr>
                  <a:t>𝑃</a:t>
                </a:r>
                <a:r>
                  <a:rPr lang="ar-AE" sz="1200" i="0" kern="1200">
                    <a:solidFill>
                      <a:schemeClr val="tx1"/>
                    </a:solidFill>
                    <a:latin typeface="+mn-lt"/>
                    <a:ea typeface="+mn-ea"/>
                    <a:cs typeface="+mn-cs"/>
                  </a:rPr>
                  <a:t>(𝑌)</a:t>
                </a:r>
                <a:r>
                  <a:rPr lang="ar-AE" dirty="0"/>
                  <a:t>.</a:t>
                </a:r>
              </a:p>
              <a:p>
                <a:r>
                  <a:rPr lang="en-US" dirty="0"/>
                  <a:t>With glasses focused on X=1 → you only see the subset → </a:t>
                </a:r>
                <a:r>
                  <a:rPr lang="en-US" sz="1200" i="0" kern="1200">
                    <a:solidFill>
                      <a:schemeClr val="tx1"/>
                    </a:solidFill>
                    <a:latin typeface="+mn-lt"/>
                    <a:ea typeface="+mn-ea"/>
                    <a:cs typeface="+mn-cs"/>
                  </a:rPr>
                  <a:t>𝑃</a:t>
                </a:r>
                <a:r>
                  <a:rPr lang="ar-AE" sz="1200" i="0" kern="1200">
                    <a:solidFill>
                      <a:schemeClr val="tx1"/>
                    </a:solidFill>
                    <a:latin typeface="+mn-lt"/>
                    <a:ea typeface="+mn-ea"/>
                    <a:cs typeface="+mn-cs"/>
                  </a:rPr>
                  <a:t>(𝑌∣𝑋=1)</a:t>
                </a:r>
                <a:r>
                  <a:rPr lang="ar-AE" dirty="0"/>
                  <a:t>.</a:t>
                </a:r>
              </a:p>
              <a:p>
                <a:r>
                  <a:rPr lang="en-US" dirty="0"/>
                  <a:t>You haven’t changed the world — you’ve just filtered your view of it.</a:t>
                </a:r>
              </a:p>
              <a:p>
                <a:endParaRPr lang="en-US" dirty="0"/>
              </a:p>
            </p:txBody>
          </p:sp>
        </mc:Fallback>
      </mc:AlternateContent>
      <p:sp>
        <p:nvSpPr>
          <p:cNvPr id="4" name="Slide Number Placeholder 3"/>
          <p:cNvSpPr>
            <a:spLocks noGrp="1"/>
          </p:cNvSpPr>
          <p:nvPr>
            <p:ph type="sldNum" sz="quarter" idx="5"/>
          </p:nvPr>
        </p:nvSpPr>
        <p:spPr/>
        <p:txBody>
          <a:bodyPr/>
          <a:lstStyle/>
          <a:p>
            <a:fld id="{33F581BB-68EB-3849-BA82-D4ED0758474F}" type="slidenum">
              <a:rPr lang="en-US" smtClean="0"/>
              <a:t>7</a:t>
            </a:fld>
            <a:endParaRPr lang="en-US"/>
          </a:p>
        </p:txBody>
      </p:sp>
    </p:spTree>
    <p:extLst>
      <p:ext uri="{BB962C8B-B14F-4D97-AF65-F5344CB8AC3E}">
        <p14:creationId xmlns:p14="http://schemas.microsoft.com/office/powerpoint/2010/main" val="447414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Even if X and Y are correlated, this doesn’t mean X </a:t>
                </a:r>
                <a:r>
                  <a:rPr lang="en-US" i="1" dirty="0"/>
                  <a:t>causes</a:t>
                </a:r>
                <a:r>
                  <a:rPr lang="en-US" dirty="0"/>
                  <a:t> Y — there may be a confounder </a:t>
                </a:r>
                <a:r>
                  <a:rPr lang="en-US" b="1" dirty="0"/>
                  <a:t>C</a:t>
                </a:r>
                <a:r>
                  <a:rPr lang="en-US" dirty="0"/>
                  <a:t> that affects both.</a:t>
                </a:r>
              </a:p>
              <a:p>
                <a:r>
                  <a:rPr lang="en-US" dirty="0"/>
                  <a:t>In the graph: </a:t>
                </a:r>
                <a14:m>
                  <m:oMath xmlns:m="http://schemas.openxmlformats.org/officeDocument/2006/math">
                    <m:r>
                      <a:rPr lang="en-US" sz="1200" i="1" kern="1200">
                        <a:solidFill>
                          <a:schemeClr val="tx1"/>
                        </a:solidFill>
                        <a:latin typeface="+mn-lt"/>
                        <a:ea typeface="+mn-ea"/>
                        <a:cs typeface="+mn-cs"/>
                      </a:rPr>
                      <m:t>𝐶</m:t>
                    </m:r>
                    <m:r>
                      <a:rPr lang="en-US" sz="1200" i="0" kern="1200">
                        <a:solidFill>
                          <a:schemeClr val="tx1"/>
                        </a:solidFill>
                        <a:latin typeface="+mn-lt"/>
                        <a:ea typeface="+mn-ea"/>
                        <a:cs typeface="+mn-cs"/>
                      </a:rPr>
                      <m:t>→</m:t>
                    </m:r>
                    <m:r>
                      <a:rPr lang="en-US" sz="1200" i="1" kern="1200">
                        <a:solidFill>
                          <a:schemeClr val="tx1"/>
                        </a:solidFill>
                        <a:latin typeface="+mn-lt"/>
                        <a:ea typeface="+mn-ea"/>
                        <a:cs typeface="+mn-cs"/>
                      </a:rPr>
                      <m:t>𝑋</m:t>
                    </m:r>
                  </m:oMath>
                </a14:m>
                <a:r>
                  <a:rPr lang="en-US" dirty="0"/>
                  <a:t>and </a:t>
                </a:r>
                <a14:m>
                  <m:oMath xmlns:m="http://schemas.openxmlformats.org/officeDocument/2006/math">
                    <m:r>
                      <a:rPr lang="en-US" sz="1200" i="1" kern="1200">
                        <a:solidFill>
                          <a:schemeClr val="tx1"/>
                        </a:solidFill>
                        <a:latin typeface="+mn-lt"/>
                        <a:ea typeface="+mn-ea"/>
                        <a:cs typeface="+mn-cs"/>
                      </a:rPr>
                      <m:t>𝐶</m:t>
                    </m:r>
                    <m:r>
                      <a:rPr lang="en-US" sz="1200" i="0" kern="1200">
                        <a:solidFill>
                          <a:schemeClr val="tx1"/>
                        </a:solidFill>
                        <a:latin typeface="+mn-lt"/>
                        <a:ea typeface="+mn-ea"/>
                        <a:cs typeface="+mn-cs"/>
                      </a:rPr>
                      <m:t>→</m:t>
                    </m:r>
                    <m:r>
                      <a:rPr lang="en-US" sz="1200" i="1" kern="1200">
                        <a:solidFill>
                          <a:schemeClr val="tx1"/>
                        </a:solidFill>
                        <a:latin typeface="+mn-lt"/>
                        <a:ea typeface="+mn-ea"/>
                        <a:cs typeface="+mn-cs"/>
                      </a:rPr>
                      <m:t>𝑌</m:t>
                    </m:r>
                  </m:oMath>
                </a14:m>
                <a:endParaRPr lang="en-US" dirty="0"/>
              </a:p>
              <a:p>
                <a:r>
                  <a:rPr lang="en-US" dirty="0"/>
                  <a:t>This opens a </a:t>
                </a:r>
                <a:r>
                  <a:rPr lang="en-US" b="1" dirty="0"/>
                  <a:t>back-door path</a:t>
                </a:r>
                <a:r>
                  <a:rPr lang="en-US" dirty="0"/>
                  <a:t>: </a:t>
                </a:r>
                <a14:m>
                  <m:oMath xmlns:m="http://schemas.openxmlformats.org/officeDocument/2006/math">
                    <m:r>
                      <a:rPr lang="en-US" sz="1200" i="1" kern="1200">
                        <a:solidFill>
                          <a:schemeClr val="tx1"/>
                        </a:solidFill>
                        <a:latin typeface="+mn-lt"/>
                        <a:ea typeface="+mn-ea"/>
                        <a:cs typeface="+mn-cs"/>
                      </a:rPr>
                      <m:t>𝑋</m:t>
                    </m:r>
                    <m:r>
                      <a:rPr lang="en-US" sz="1200" i="0" kern="1200">
                        <a:solidFill>
                          <a:schemeClr val="tx1"/>
                        </a:solidFill>
                        <a:latin typeface="+mn-lt"/>
                        <a:ea typeface="+mn-ea"/>
                        <a:cs typeface="+mn-cs"/>
                      </a:rPr>
                      <m:t>←</m:t>
                    </m:r>
                    <m:r>
                      <a:rPr lang="en-US" sz="1200" i="1" kern="1200">
                        <a:solidFill>
                          <a:schemeClr val="tx1"/>
                        </a:solidFill>
                        <a:latin typeface="+mn-lt"/>
                        <a:ea typeface="+mn-ea"/>
                        <a:cs typeface="+mn-cs"/>
                      </a:rPr>
                      <m:t>𝐶</m:t>
                    </m:r>
                    <m:r>
                      <a:rPr lang="en-US" sz="1200" i="0" kern="1200">
                        <a:solidFill>
                          <a:schemeClr val="tx1"/>
                        </a:solidFill>
                        <a:latin typeface="+mn-lt"/>
                        <a:ea typeface="+mn-ea"/>
                        <a:cs typeface="+mn-cs"/>
                      </a:rPr>
                      <m:t>→</m:t>
                    </m:r>
                    <m:r>
                      <a:rPr lang="en-US" sz="1200" i="1" kern="1200">
                        <a:solidFill>
                          <a:schemeClr val="tx1"/>
                        </a:solidFill>
                        <a:latin typeface="+mn-lt"/>
                        <a:ea typeface="+mn-ea"/>
                        <a:cs typeface="+mn-cs"/>
                      </a:rPr>
                      <m:t>𝑌</m:t>
                    </m:r>
                  </m:oMath>
                </a14:m>
                <a:endParaRPr lang="en-US" dirty="0"/>
              </a:p>
              <a:p>
                <a:r>
                  <a:rPr lang="en-US" dirty="0"/>
                  <a:t>“The </a:t>
                </a:r>
                <a:r>
                  <a:rPr lang="en-US" b="1" dirty="0"/>
                  <a:t>back-door path</a:t>
                </a:r>
                <a:r>
                  <a:rPr lang="en-US" dirty="0"/>
                  <a:t> — that’s </a:t>
                </a:r>
                <a14:m>
                  <m:oMath xmlns:m="http://schemas.openxmlformats.org/officeDocument/2006/math">
                    <m:r>
                      <a:rPr lang="en-US" sz="1200" i="1" kern="1200">
                        <a:solidFill>
                          <a:schemeClr val="tx1"/>
                        </a:solidFill>
                        <a:latin typeface="+mn-lt"/>
                        <a:ea typeface="+mn-ea"/>
                        <a:cs typeface="+mn-cs"/>
                      </a:rPr>
                      <m:t>𝑋</m:t>
                    </m:r>
                    <m:r>
                      <a:rPr lang="en-US" sz="1200" i="0" kern="1200">
                        <a:solidFill>
                          <a:schemeClr val="tx1"/>
                        </a:solidFill>
                        <a:latin typeface="+mn-lt"/>
                        <a:ea typeface="+mn-ea"/>
                        <a:cs typeface="+mn-cs"/>
                      </a:rPr>
                      <m:t>←</m:t>
                    </m:r>
                    <m:r>
                      <a:rPr lang="en-US" sz="1200" i="1" kern="1200">
                        <a:solidFill>
                          <a:schemeClr val="tx1"/>
                        </a:solidFill>
                        <a:latin typeface="+mn-lt"/>
                        <a:ea typeface="+mn-ea"/>
                        <a:cs typeface="+mn-cs"/>
                      </a:rPr>
                      <m:t>𝐶</m:t>
                    </m:r>
                    <m:r>
                      <a:rPr lang="en-US" sz="1200" i="0" kern="1200">
                        <a:solidFill>
                          <a:schemeClr val="tx1"/>
                        </a:solidFill>
                        <a:latin typeface="+mn-lt"/>
                        <a:ea typeface="+mn-ea"/>
                        <a:cs typeface="+mn-cs"/>
                      </a:rPr>
                      <m:t>→</m:t>
                    </m:r>
                    <m:r>
                      <a:rPr lang="en-US" sz="1200" i="1" kern="1200">
                        <a:solidFill>
                          <a:schemeClr val="tx1"/>
                        </a:solidFill>
                        <a:latin typeface="+mn-lt"/>
                        <a:ea typeface="+mn-ea"/>
                        <a:cs typeface="+mn-cs"/>
                      </a:rPr>
                      <m:t>𝑌</m:t>
                    </m:r>
                  </m:oMath>
                </a14:m>
                <a:r>
                  <a:rPr lang="en-US" dirty="0"/>
                  <a:t>— is like a hidden side entrance letting bias leak into our estimate.</a:t>
                </a:r>
                <a:br>
                  <a:rPr lang="en-US" dirty="0"/>
                </a:br>
                <a:r>
                  <a:rPr lang="en-US" dirty="0"/>
                  <a:t>To get the </a:t>
                </a:r>
                <a:r>
                  <a:rPr lang="en-US" i="1" dirty="0"/>
                  <a:t>true</a:t>
                </a:r>
                <a:r>
                  <a:rPr lang="en-US" dirty="0"/>
                  <a:t> causal effect, we need to </a:t>
                </a:r>
                <a:r>
                  <a:rPr lang="en-US" b="1" dirty="0"/>
                  <a:t>block</a:t>
                </a:r>
                <a:r>
                  <a:rPr lang="en-US" dirty="0"/>
                  <a:t> that path by conditioning on C.”</a:t>
                </a:r>
              </a:p>
              <a:p>
                <a:r>
                  <a:rPr lang="en-US" dirty="0"/>
                  <a:t>To estimate the true causal effect of X on Y, we must </a:t>
                </a:r>
                <a:r>
                  <a:rPr lang="en-US" b="1" dirty="0"/>
                  <a:t>block</a:t>
                </a:r>
                <a:r>
                  <a:rPr lang="en-US" dirty="0"/>
                  <a:t> this path by conditioning on C.</a:t>
                </a:r>
              </a:p>
              <a:p>
                <a:endParaRPr lang="en-US" dirty="0"/>
              </a:p>
              <a:p>
                <a:r>
                  <a:rPr lang="en-US" b="1" dirty="0"/>
                  <a:t>Intuition</a:t>
                </a:r>
              </a:p>
              <a:p>
                <a:r>
                  <a:rPr lang="en-US" b="1" dirty="0"/>
                  <a:t>“Seeing” X</a:t>
                </a:r>
                <a:r>
                  <a:rPr lang="en-US" dirty="0"/>
                  <a:t> only gives observational dependence (possibly confounded).</a:t>
                </a:r>
              </a:p>
              <a:p>
                <a:r>
                  <a:rPr lang="en-US" b="1" dirty="0"/>
                  <a:t>“Doing” X</a:t>
                </a:r>
                <a:r>
                  <a:rPr lang="en-US" dirty="0"/>
                  <a:t> simulates an experiment — breaks incoming arrows into X and measures the </a:t>
                </a:r>
                <a:r>
                  <a:rPr lang="en-US" i="1" dirty="0"/>
                  <a:t>direct</a:t>
                </a:r>
                <a:r>
                  <a:rPr lang="en-US" dirty="0"/>
                  <a:t> causal effect.</a:t>
                </a:r>
              </a:p>
              <a:p>
                <a:r>
                  <a:rPr lang="en-US" dirty="0"/>
                  <a:t>Conditioning on all variables that open </a:t>
                </a:r>
                <a:r>
                  <a:rPr lang="en-US" i="1" dirty="0"/>
                  <a:t>back-door</a:t>
                </a:r>
                <a:r>
                  <a:rPr lang="en-US" dirty="0"/>
                  <a:t> paths ensures we estimate </a:t>
                </a:r>
                <a14:m>
                  <m:oMath xmlns:m="http://schemas.openxmlformats.org/officeDocument/2006/math">
                    <m:r>
                      <a:rPr lang="en-US" sz="1200" i="1" kern="1200">
                        <a:solidFill>
                          <a:schemeClr val="tx1"/>
                        </a:solidFill>
                        <a:latin typeface="Cambria Math" panose="02040503050406030204" pitchFamily="18" charset="0"/>
                        <a:ea typeface="+mn-ea"/>
                        <a:cs typeface="+mn-cs"/>
                      </a:rPr>
                      <m:t>𝑃</m:t>
                    </m:r>
                    <m:d>
                      <m:dPr>
                        <m:ctrlPr>
                          <a:rPr lang="ar-AE" sz="1200" i="1" kern="1200">
                            <a:solidFill>
                              <a:schemeClr val="tx1"/>
                            </a:solidFill>
                            <a:latin typeface="Cambria Math" panose="02040503050406030204" pitchFamily="18" charset="0"/>
                            <a:ea typeface="+mn-ea"/>
                            <a:cs typeface="+mn-cs"/>
                          </a:rPr>
                        </m:ctrlPr>
                      </m:dPr>
                      <m:e>
                        <m:r>
                          <a:rPr lang="ar-AE" sz="1200" i="1" kern="1200">
                            <a:solidFill>
                              <a:schemeClr val="tx1"/>
                            </a:solidFill>
                            <a:latin typeface="Cambria Math" panose="02040503050406030204" pitchFamily="18" charset="0"/>
                            <a:ea typeface="+mn-ea"/>
                            <a:cs typeface="+mn-cs"/>
                          </a:rPr>
                          <m:t>𝑌</m:t>
                        </m:r>
                        <m:r>
                          <a:rPr lang="ar-AE" sz="1200" i="0" kern="1200">
                            <a:solidFill>
                              <a:schemeClr val="tx1"/>
                            </a:solidFill>
                            <a:latin typeface="Cambria Math" panose="02040503050406030204" pitchFamily="18" charset="0"/>
                            <a:ea typeface="+mn-ea"/>
                            <a:cs typeface="+mn-cs"/>
                          </a:rPr>
                          <m:t>∣</m:t>
                        </m:r>
                        <m:r>
                          <a:rPr lang="ar-AE" sz="1200" i="1" kern="1200">
                            <a:solidFill>
                              <a:schemeClr val="tx1"/>
                            </a:solidFill>
                            <a:latin typeface="Cambria Math" panose="02040503050406030204" pitchFamily="18" charset="0"/>
                            <a:ea typeface="+mn-ea"/>
                            <a:cs typeface="+mn-cs"/>
                          </a:rPr>
                          <m:t>𝑑𝑜</m:t>
                        </m:r>
                        <m:d>
                          <m:dPr>
                            <m:ctrlPr>
                              <a:rPr lang="ar-AE" sz="1200" i="1" kern="1200">
                                <a:solidFill>
                                  <a:schemeClr val="tx1"/>
                                </a:solidFill>
                                <a:latin typeface="Cambria Math" panose="02040503050406030204" pitchFamily="18" charset="0"/>
                                <a:ea typeface="+mn-ea"/>
                                <a:cs typeface="+mn-cs"/>
                              </a:rPr>
                            </m:ctrlPr>
                          </m:dPr>
                          <m:e>
                            <m:r>
                              <a:rPr lang="ar-AE" sz="1200" i="1" kern="1200">
                                <a:solidFill>
                                  <a:schemeClr val="tx1"/>
                                </a:solidFill>
                                <a:latin typeface="Cambria Math" panose="02040503050406030204" pitchFamily="18" charset="0"/>
                                <a:ea typeface="+mn-ea"/>
                                <a:cs typeface="+mn-cs"/>
                              </a:rPr>
                              <m:t>𝑋</m:t>
                            </m:r>
                          </m:e>
                        </m:d>
                      </m:e>
                    </m:d>
                  </m:oMath>
                </a14:m>
                <a:r>
                  <a:rPr lang="en-US" dirty="0"/>
                  <a:t> correctly.</a:t>
                </a:r>
              </a:p>
              <a:p>
                <a:r>
                  <a:rPr lang="en-US" dirty="0"/>
                  <a:t>That’s what the </a:t>
                </a:r>
                <a:r>
                  <a:rPr lang="en-US" b="1" dirty="0"/>
                  <a:t>do-operator</a:t>
                </a:r>
                <a:r>
                  <a:rPr lang="en-US" dirty="0"/>
                  <a:t> represents: breaking incoming arrows into X and isolating its direct causal effect on Y.”</a:t>
                </a:r>
              </a:p>
              <a:p>
                <a:endParaRPr lang="en-US" dirty="0"/>
              </a:p>
              <a:p>
                <a:r>
                  <a:rPr lang="en-US" dirty="0"/>
                  <a:t>🧩 </a:t>
                </a:r>
                <a:r>
                  <a:rPr lang="en-US" i="1" dirty="0"/>
                  <a:t>Example:</a:t>
                </a:r>
                <a:br>
                  <a:rPr lang="en-US" dirty="0"/>
                </a:br>
                <a:r>
                  <a:rPr lang="en-US" dirty="0"/>
                  <a:t>Temperature (C) affects both Ice Cream Sales (X) and Drownings (Y).</a:t>
                </a:r>
              </a:p>
              <a:p>
                <a14:m>
                  <m:oMath xmlns:m="http://schemas.openxmlformats.org/officeDocument/2006/math">
                    <m:r>
                      <a:rPr lang="en-US" sz="1200" i="1" kern="1200">
                        <a:solidFill>
                          <a:schemeClr val="tx1"/>
                        </a:solidFill>
                        <a:latin typeface="+mn-lt"/>
                        <a:ea typeface="+mn-ea"/>
                        <a:cs typeface="+mn-cs"/>
                      </a:rPr>
                      <m:t>𝑃</m:t>
                    </m:r>
                    <m:d>
                      <m:dPr>
                        <m:ctrlPr>
                          <a:rPr lang="ar-AE" sz="1200" i="1" kern="1200">
                            <a:solidFill>
                              <a:schemeClr val="tx1"/>
                            </a:solidFill>
                            <a:latin typeface="+mn-lt"/>
                            <a:ea typeface="+mn-ea"/>
                            <a:cs typeface="+mn-cs"/>
                          </a:rPr>
                        </m:ctrlPr>
                      </m:dPr>
                      <m:e>
                        <m:r>
                          <a:rPr lang="ar-AE" sz="1200" i="1" kern="1200">
                            <a:solidFill>
                              <a:schemeClr val="tx1"/>
                            </a:solidFill>
                            <a:latin typeface="+mn-lt"/>
                            <a:ea typeface="+mn-ea"/>
                            <a:cs typeface="+mn-cs"/>
                          </a:rPr>
                          <m:t>𝑌</m:t>
                        </m:r>
                        <m:r>
                          <a:rPr lang="ar-AE" sz="1200" i="0" kern="1200">
                            <a:solidFill>
                              <a:schemeClr val="tx1"/>
                            </a:solidFill>
                            <a:latin typeface="+mn-lt"/>
                            <a:ea typeface="+mn-ea"/>
                            <a:cs typeface="+mn-cs"/>
                          </a:rPr>
                          <m:t>∣</m:t>
                        </m:r>
                        <m:r>
                          <a:rPr lang="ar-AE" sz="1200" i="1" kern="1200">
                            <a:solidFill>
                              <a:schemeClr val="tx1"/>
                            </a:solidFill>
                            <a:latin typeface="+mn-lt"/>
                            <a:ea typeface="+mn-ea"/>
                            <a:cs typeface="+mn-cs"/>
                          </a:rPr>
                          <m:t>𝑋</m:t>
                        </m:r>
                      </m:e>
                    </m:d>
                  </m:oMath>
                </a14:m>
                <a:r>
                  <a:rPr lang="en-US" dirty="0"/>
                  <a:t>overestimates the effect (spurious).</a:t>
                </a:r>
              </a:p>
              <a:p>
                <a14:m>
                  <m:oMath xmlns:m="http://schemas.openxmlformats.org/officeDocument/2006/math">
                    <m:r>
                      <a:rPr lang="en-US" sz="1200" i="1" kern="1200">
                        <a:solidFill>
                          <a:schemeClr val="tx1"/>
                        </a:solidFill>
                        <a:latin typeface="+mn-lt"/>
                        <a:ea typeface="+mn-ea"/>
                        <a:cs typeface="+mn-cs"/>
                      </a:rPr>
                      <m:t>𝑃</m:t>
                    </m:r>
                    <m:d>
                      <m:dPr>
                        <m:ctrlPr>
                          <a:rPr lang="ar-AE" sz="1200" i="1" kern="1200">
                            <a:solidFill>
                              <a:schemeClr val="tx1"/>
                            </a:solidFill>
                            <a:latin typeface="+mn-lt"/>
                            <a:ea typeface="+mn-ea"/>
                            <a:cs typeface="+mn-cs"/>
                          </a:rPr>
                        </m:ctrlPr>
                      </m:dPr>
                      <m:e>
                        <m:r>
                          <a:rPr lang="ar-AE" sz="1200" i="1" kern="1200">
                            <a:solidFill>
                              <a:schemeClr val="tx1"/>
                            </a:solidFill>
                            <a:latin typeface="+mn-lt"/>
                            <a:ea typeface="+mn-ea"/>
                            <a:cs typeface="+mn-cs"/>
                          </a:rPr>
                          <m:t>𝑌</m:t>
                        </m:r>
                        <m:r>
                          <a:rPr lang="ar-AE" sz="1200" i="0" kern="1200">
                            <a:solidFill>
                              <a:schemeClr val="tx1"/>
                            </a:solidFill>
                            <a:latin typeface="+mn-lt"/>
                            <a:ea typeface="+mn-ea"/>
                            <a:cs typeface="+mn-cs"/>
                          </a:rPr>
                          <m:t>∣</m:t>
                        </m:r>
                        <m:r>
                          <a:rPr lang="ar-AE" sz="1200" i="1" kern="1200">
                            <a:solidFill>
                              <a:schemeClr val="tx1"/>
                            </a:solidFill>
                            <a:latin typeface="+mn-lt"/>
                            <a:ea typeface="+mn-ea"/>
                            <a:cs typeface="+mn-cs"/>
                          </a:rPr>
                          <m:t>𝑑𝑜</m:t>
                        </m:r>
                        <m:d>
                          <m:dPr>
                            <m:ctrlPr>
                              <a:rPr lang="ar-AE" sz="1200" i="1" kern="1200">
                                <a:solidFill>
                                  <a:schemeClr val="tx1"/>
                                </a:solidFill>
                                <a:latin typeface="+mn-lt"/>
                                <a:ea typeface="+mn-ea"/>
                                <a:cs typeface="+mn-cs"/>
                              </a:rPr>
                            </m:ctrlPr>
                          </m:dPr>
                          <m:e>
                            <m:r>
                              <a:rPr lang="ar-AE" sz="1200" i="1" kern="1200">
                                <a:solidFill>
                                  <a:schemeClr val="tx1"/>
                                </a:solidFill>
                                <a:latin typeface="+mn-lt"/>
                                <a:ea typeface="+mn-ea"/>
                                <a:cs typeface="+mn-cs"/>
                              </a:rPr>
                              <m:t>𝑋</m:t>
                            </m:r>
                          </m:e>
                        </m:d>
                      </m:e>
                    </m:d>
                  </m:oMath>
                </a14:m>
                <a:r>
                  <a:rPr lang="en-US" dirty="0"/>
                  <a:t>removes the temperature effect — the true causal relation is near zero.</a:t>
                </a:r>
              </a:p>
              <a:p>
                <a:endParaRPr lang="en-US" dirty="0"/>
              </a:p>
              <a:p>
                <a:endParaRPr lang="en-US" dirty="0"/>
              </a:p>
              <a:p>
                <a:endParaRPr lang="en-US" dirty="0"/>
              </a:p>
            </p:txBody>
          </p:sp>
        </mc:Choice>
        <mc:Fallback>
          <p:sp>
            <p:nvSpPr>
              <p:cNvPr id="3" name="Notes Placeholder 2"/>
              <p:cNvSpPr>
                <a:spLocks noGrp="1"/>
              </p:cNvSpPr>
              <p:nvPr>
                <p:ph type="body" idx="1"/>
              </p:nvPr>
            </p:nvSpPr>
            <p:spPr/>
            <p:txBody>
              <a:bodyPr/>
              <a:lstStyle/>
              <a:p>
                <a:r>
                  <a:rPr lang="en-US" dirty="0"/>
                  <a:t>Even if X and Y are correlated, this doesn’t mean X </a:t>
                </a:r>
                <a:r>
                  <a:rPr lang="en-US" i="1" dirty="0"/>
                  <a:t>causes</a:t>
                </a:r>
                <a:r>
                  <a:rPr lang="en-US" dirty="0"/>
                  <a:t> Y — there may be a confounder </a:t>
                </a:r>
                <a:r>
                  <a:rPr lang="en-US" b="1" dirty="0"/>
                  <a:t>C</a:t>
                </a:r>
                <a:r>
                  <a:rPr lang="en-US" dirty="0"/>
                  <a:t> that affects both.</a:t>
                </a:r>
              </a:p>
              <a:p>
                <a:r>
                  <a:rPr lang="en-US" dirty="0"/>
                  <a:t>In the graph: </a:t>
                </a:r>
                <a:r>
                  <a:rPr lang="en-US" sz="1200" i="0" kern="1200">
                    <a:solidFill>
                      <a:schemeClr val="tx1"/>
                    </a:solidFill>
                    <a:latin typeface="+mn-lt"/>
                    <a:ea typeface="+mn-ea"/>
                    <a:cs typeface="+mn-cs"/>
                  </a:rPr>
                  <a:t>𝐶→𝑋</a:t>
                </a:r>
                <a:r>
                  <a:rPr lang="en-US" dirty="0"/>
                  <a:t>and </a:t>
                </a:r>
                <a:r>
                  <a:rPr lang="en-US" sz="1200" i="0" kern="1200">
                    <a:solidFill>
                      <a:schemeClr val="tx1"/>
                    </a:solidFill>
                    <a:latin typeface="+mn-lt"/>
                    <a:ea typeface="+mn-ea"/>
                    <a:cs typeface="+mn-cs"/>
                  </a:rPr>
                  <a:t>𝐶→𝑌</a:t>
                </a:r>
                <a:endParaRPr lang="en-US" dirty="0"/>
              </a:p>
              <a:p>
                <a:r>
                  <a:rPr lang="en-US" dirty="0"/>
                  <a:t>This opens a </a:t>
                </a:r>
                <a:r>
                  <a:rPr lang="en-US" b="1" dirty="0"/>
                  <a:t>back-door path</a:t>
                </a:r>
                <a:r>
                  <a:rPr lang="en-US" dirty="0"/>
                  <a:t>: </a:t>
                </a:r>
                <a:r>
                  <a:rPr lang="en-US" sz="1200" i="0" kern="1200">
                    <a:solidFill>
                      <a:schemeClr val="tx1"/>
                    </a:solidFill>
                    <a:latin typeface="+mn-lt"/>
                    <a:ea typeface="+mn-ea"/>
                    <a:cs typeface="+mn-cs"/>
                  </a:rPr>
                  <a:t>𝑋←𝐶→𝑌</a:t>
                </a:r>
                <a:endParaRPr lang="en-US" dirty="0"/>
              </a:p>
              <a:p>
                <a:r>
                  <a:rPr lang="en-US" dirty="0"/>
                  <a:t>“The </a:t>
                </a:r>
                <a:r>
                  <a:rPr lang="en-US" b="1" dirty="0"/>
                  <a:t>back-door path</a:t>
                </a:r>
                <a:r>
                  <a:rPr lang="en-US" dirty="0"/>
                  <a:t> — that’s </a:t>
                </a:r>
                <a:r>
                  <a:rPr lang="en-US" sz="1200" i="0" kern="1200">
                    <a:solidFill>
                      <a:schemeClr val="tx1"/>
                    </a:solidFill>
                    <a:latin typeface="+mn-lt"/>
                    <a:ea typeface="+mn-ea"/>
                    <a:cs typeface="+mn-cs"/>
                  </a:rPr>
                  <a:t>𝑋←𝐶→𝑌</a:t>
                </a:r>
                <a:r>
                  <a:rPr lang="en-US" dirty="0"/>
                  <a:t>— is like a hidden side entrance letting bias leak into our estimate.</a:t>
                </a:r>
                <a:br>
                  <a:rPr lang="en-US" dirty="0"/>
                </a:br>
                <a:r>
                  <a:rPr lang="en-US" dirty="0"/>
                  <a:t>To get the </a:t>
                </a:r>
                <a:r>
                  <a:rPr lang="en-US" i="1" dirty="0"/>
                  <a:t>true</a:t>
                </a:r>
                <a:r>
                  <a:rPr lang="en-US" dirty="0"/>
                  <a:t> causal effect, we need to </a:t>
                </a:r>
                <a:r>
                  <a:rPr lang="en-US" b="1" dirty="0"/>
                  <a:t>block</a:t>
                </a:r>
                <a:r>
                  <a:rPr lang="en-US" dirty="0"/>
                  <a:t> that path by conditioning on C.”</a:t>
                </a:r>
              </a:p>
              <a:p>
                <a:r>
                  <a:rPr lang="en-US" dirty="0"/>
                  <a:t>To estimate the true causal effect of X on Y, we must </a:t>
                </a:r>
                <a:r>
                  <a:rPr lang="en-US" b="1" dirty="0"/>
                  <a:t>block</a:t>
                </a:r>
                <a:r>
                  <a:rPr lang="en-US" dirty="0"/>
                  <a:t> this path by conditioning on C.</a:t>
                </a:r>
              </a:p>
              <a:p>
                <a:endParaRPr lang="en-US" dirty="0"/>
              </a:p>
              <a:p>
                <a:r>
                  <a:rPr lang="en-US" b="1" dirty="0"/>
                  <a:t>Intuition</a:t>
                </a:r>
              </a:p>
              <a:p>
                <a:r>
                  <a:rPr lang="en-US" b="1" dirty="0"/>
                  <a:t>“Seeing” X</a:t>
                </a:r>
                <a:r>
                  <a:rPr lang="en-US" dirty="0"/>
                  <a:t> only gives observational dependence (possibly confounded).</a:t>
                </a:r>
              </a:p>
              <a:p>
                <a:r>
                  <a:rPr lang="en-US" b="1" dirty="0"/>
                  <a:t>“Doing” X</a:t>
                </a:r>
                <a:r>
                  <a:rPr lang="en-US" dirty="0"/>
                  <a:t> simulates an experiment — breaks incoming arrows into X and measures the </a:t>
                </a:r>
                <a:r>
                  <a:rPr lang="en-US" i="1" dirty="0"/>
                  <a:t>direct</a:t>
                </a:r>
                <a:r>
                  <a:rPr lang="en-US" dirty="0"/>
                  <a:t> causal effect.</a:t>
                </a:r>
              </a:p>
              <a:p>
                <a:r>
                  <a:rPr lang="en-US" dirty="0"/>
                  <a:t>Conditioning on all variables that open </a:t>
                </a:r>
                <a:r>
                  <a:rPr lang="en-US" i="1" dirty="0"/>
                  <a:t>back-door</a:t>
                </a:r>
                <a:r>
                  <a:rPr lang="en-US" dirty="0"/>
                  <a:t> paths ensures we estimate </a:t>
                </a:r>
                <a:r>
                  <a:rPr lang="en-US" sz="1200" i="0" kern="1200">
                    <a:solidFill>
                      <a:schemeClr val="tx1"/>
                    </a:solidFill>
                    <a:latin typeface="Cambria Math" panose="02040503050406030204" pitchFamily="18" charset="0"/>
                    <a:ea typeface="+mn-ea"/>
                    <a:cs typeface="+mn-cs"/>
                  </a:rPr>
                  <a:t>𝑃</a:t>
                </a:r>
                <a:r>
                  <a:rPr lang="ar-AE" sz="1200" i="0" kern="1200">
                    <a:solidFill>
                      <a:schemeClr val="tx1"/>
                    </a:solidFill>
                    <a:latin typeface="Cambria Math" panose="02040503050406030204" pitchFamily="18" charset="0"/>
                    <a:ea typeface="+mn-ea"/>
                    <a:cs typeface="+mn-cs"/>
                  </a:rPr>
                  <a:t>(𝑌∣𝑑𝑜(𝑋))</a:t>
                </a:r>
                <a:r>
                  <a:rPr lang="en-US" dirty="0"/>
                  <a:t> correctly.</a:t>
                </a:r>
              </a:p>
              <a:p>
                <a:r>
                  <a:rPr lang="en-US" dirty="0"/>
                  <a:t>That’s what the </a:t>
                </a:r>
                <a:r>
                  <a:rPr lang="en-US" b="1" dirty="0"/>
                  <a:t>do-operator</a:t>
                </a:r>
                <a:r>
                  <a:rPr lang="en-US" dirty="0"/>
                  <a:t> represents: breaking incoming arrows into X and isolating its direct causal effect on Y.”</a:t>
                </a:r>
              </a:p>
              <a:p>
                <a:endParaRPr lang="en-US" dirty="0"/>
              </a:p>
              <a:p>
                <a:r>
                  <a:rPr lang="en-US" dirty="0"/>
                  <a:t>🧩 </a:t>
                </a:r>
                <a:r>
                  <a:rPr lang="en-US" i="1" dirty="0"/>
                  <a:t>Example:</a:t>
                </a:r>
                <a:br>
                  <a:rPr lang="en-US" dirty="0"/>
                </a:br>
                <a:r>
                  <a:rPr lang="en-US" dirty="0"/>
                  <a:t>Temperature (C) affects both Ice Cream Sales (X) and Drownings (Y).</a:t>
                </a:r>
              </a:p>
              <a:p>
                <a:r>
                  <a:rPr lang="en-US" sz="1200" i="0" kern="1200">
                    <a:solidFill>
                      <a:schemeClr val="tx1"/>
                    </a:solidFill>
                    <a:latin typeface="+mn-lt"/>
                    <a:ea typeface="+mn-ea"/>
                    <a:cs typeface="+mn-cs"/>
                  </a:rPr>
                  <a:t>𝑃</a:t>
                </a:r>
                <a:r>
                  <a:rPr lang="ar-AE" sz="1200" i="0" kern="1200">
                    <a:solidFill>
                      <a:schemeClr val="tx1"/>
                    </a:solidFill>
                    <a:latin typeface="+mn-lt"/>
                    <a:ea typeface="+mn-ea"/>
                    <a:cs typeface="+mn-cs"/>
                  </a:rPr>
                  <a:t>(𝑌∣𝑋)</a:t>
                </a:r>
                <a:r>
                  <a:rPr lang="en-US" dirty="0"/>
                  <a:t>overestimates the effect (spurious).</a:t>
                </a:r>
              </a:p>
              <a:p>
                <a:r>
                  <a:rPr lang="en-US" sz="1200" i="0" kern="1200">
                    <a:solidFill>
                      <a:schemeClr val="tx1"/>
                    </a:solidFill>
                    <a:latin typeface="+mn-lt"/>
                    <a:ea typeface="+mn-ea"/>
                    <a:cs typeface="+mn-cs"/>
                  </a:rPr>
                  <a:t>𝑃</a:t>
                </a:r>
                <a:r>
                  <a:rPr lang="ar-AE" sz="1200" i="0" kern="1200">
                    <a:solidFill>
                      <a:schemeClr val="tx1"/>
                    </a:solidFill>
                    <a:latin typeface="+mn-lt"/>
                    <a:ea typeface="+mn-ea"/>
                    <a:cs typeface="+mn-cs"/>
                  </a:rPr>
                  <a:t>(𝑌∣𝑑𝑜(𝑋))</a:t>
                </a:r>
                <a:r>
                  <a:rPr lang="en-US" dirty="0"/>
                  <a:t>removes the temperature effect — the true causal relation is near zero.</a:t>
                </a:r>
              </a:p>
              <a:p>
                <a:endParaRPr lang="en-US" dirty="0"/>
              </a:p>
              <a:p>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3F581BB-68EB-3849-BA82-D4ED0758474F}" type="slidenum">
              <a:rPr lang="en-US" smtClean="0"/>
              <a:t>8</a:t>
            </a:fld>
            <a:endParaRPr lang="en-US"/>
          </a:p>
        </p:txBody>
      </p:sp>
    </p:spTree>
    <p:extLst>
      <p:ext uri="{BB962C8B-B14F-4D97-AF65-F5344CB8AC3E}">
        <p14:creationId xmlns:p14="http://schemas.microsoft.com/office/powerpoint/2010/main" val="1078135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B3A72-23DA-E671-D9B4-EA3813A7C7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E7E818-7172-3B17-3F0D-845E508BCBE8}"/>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a:extLst>
                  <a:ext uri="{FF2B5EF4-FFF2-40B4-BE49-F238E27FC236}">
                    <a16:creationId xmlns:a16="http://schemas.microsoft.com/office/drawing/2014/main" id="{3B07B43C-A226-F8DC-E9B1-E1125BCE3486}"/>
                  </a:ext>
                </a:extLst>
              </p:cNvPr>
              <p:cNvSpPr>
                <a:spLocks noGrp="1"/>
              </p:cNvSpPr>
              <p:nvPr>
                <p:ph type="body" idx="1"/>
              </p:nvPr>
            </p:nvSpPr>
            <p:spPr/>
            <p:txBody>
              <a:bodyPr/>
              <a:lstStyle/>
              <a:p>
                <a:r>
                  <a:rPr lang="en-US" dirty="0"/>
                  <a:t>Even if X and Y are correlated, this doesn’t mean X </a:t>
                </a:r>
                <a:r>
                  <a:rPr lang="en-US" i="1" dirty="0"/>
                  <a:t>causes</a:t>
                </a:r>
                <a:r>
                  <a:rPr lang="en-US" dirty="0"/>
                  <a:t> Y — there may be a confounder </a:t>
                </a:r>
                <a:r>
                  <a:rPr lang="en-US" b="1" dirty="0"/>
                  <a:t>C</a:t>
                </a:r>
                <a:r>
                  <a:rPr lang="en-US" dirty="0"/>
                  <a:t> that affects both.</a:t>
                </a:r>
              </a:p>
              <a:p>
                <a:r>
                  <a:rPr lang="en-US" dirty="0"/>
                  <a:t>In the graph: </a:t>
                </a:r>
                <a14:m>
                  <m:oMath xmlns:m="http://schemas.openxmlformats.org/officeDocument/2006/math">
                    <m:r>
                      <a:rPr lang="en-US" sz="1200" i="1" kern="1200">
                        <a:solidFill>
                          <a:schemeClr val="tx1"/>
                        </a:solidFill>
                        <a:latin typeface="Cambria Math" panose="02040503050406030204" pitchFamily="18" charset="0"/>
                        <a:ea typeface="+mn-ea"/>
                        <a:cs typeface="+mn-cs"/>
                      </a:rPr>
                      <m:t>𝐶</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𝑋</m:t>
                    </m:r>
                  </m:oMath>
                </a14:m>
                <a:r>
                  <a:rPr lang="en-US" dirty="0"/>
                  <a:t>and </a:t>
                </a:r>
                <a14:m>
                  <m:oMath xmlns:m="http://schemas.openxmlformats.org/officeDocument/2006/math">
                    <m:r>
                      <a:rPr lang="en-US" sz="1200" i="1" kern="1200">
                        <a:solidFill>
                          <a:schemeClr val="tx1"/>
                        </a:solidFill>
                        <a:latin typeface="Cambria Math" panose="02040503050406030204" pitchFamily="18" charset="0"/>
                        <a:ea typeface="+mn-ea"/>
                        <a:cs typeface="+mn-cs"/>
                      </a:rPr>
                      <m:t>𝐶</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𝑌</m:t>
                    </m:r>
                  </m:oMath>
                </a14:m>
                <a:endParaRPr lang="en-US" dirty="0"/>
              </a:p>
              <a:p>
                <a:r>
                  <a:rPr lang="en-US" dirty="0"/>
                  <a:t>This opens a </a:t>
                </a:r>
                <a:r>
                  <a:rPr lang="en-US" b="1" dirty="0"/>
                  <a:t>back-door path</a:t>
                </a:r>
                <a:r>
                  <a:rPr lang="en-US" dirty="0"/>
                  <a:t>: </a:t>
                </a:r>
                <a14:m>
                  <m:oMath xmlns:m="http://schemas.openxmlformats.org/officeDocument/2006/math">
                    <m:r>
                      <a:rPr lang="en-US" sz="1200" i="1" kern="1200">
                        <a:solidFill>
                          <a:schemeClr val="tx1"/>
                        </a:solidFill>
                        <a:latin typeface="Cambria Math" panose="02040503050406030204" pitchFamily="18" charset="0"/>
                        <a:ea typeface="+mn-ea"/>
                        <a:cs typeface="+mn-cs"/>
                      </a:rPr>
                      <m:t>𝑋</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𝐶</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𝑌</m:t>
                    </m:r>
                  </m:oMath>
                </a14:m>
                <a:endParaRPr lang="en-US" dirty="0"/>
              </a:p>
              <a:p>
                <a:r>
                  <a:rPr lang="en-US" dirty="0"/>
                  <a:t>To estimate the true causal effect of X on Y, we must </a:t>
                </a:r>
                <a:r>
                  <a:rPr lang="en-US" b="1" dirty="0"/>
                  <a:t>block</a:t>
                </a:r>
                <a:r>
                  <a:rPr lang="en-US" dirty="0"/>
                  <a:t> this path by conditioning on C.</a:t>
                </a:r>
              </a:p>
              <a:p>
                <a:endParaRPr lang="en-US" dirty="0"/>
              </a:p>
              <a:p>
                <a:r>
                  <a:rPr lang="en-US" b="1" dirty="0"/>
                  <a:t>Intuition</a:t>
                </a:r>
              </a:p>
              <a:p>
                <a:r>
                  <a:rPr lang="en-US" b="1" dirty="0"/>
                  <a:t>“Seeing” X</a:t>
                </a:r>
                <a:r>
                  <a:rPr lang="en-US" dirty="0"/>
                  <a:t> only gives observational dependence (possibly confounded).</a:t>
                </a:r>
              </a:p>
              <a:p>
                <a:r>
                  <a:rPr lang="en-US" b="1" dirty="0"/>
                  <a:t>“Doing” X</a:t>
                </a:r>
                <a:r>
                  <a:rPr lang="en-US" dirty="0"/>
                  <a:t> simulates an experiment — breaks incoming arrows into X and measures the </a:t>
                </a:r>
                <a:r>
                  <a:rPr lang="en-US" i="1" dirty="0"/>
                  <a:t>direct</a:t>
                </a:r>
                <a:r>
                  <a:rPr lang="en-US" dirty="0"/>
                  <a:t> causal effect.</a:t>
                </a:r>
              </a:p>
              <a:p>
                <a:r>
                  <a:rPr lang="en-US" dirty="0"/>
                  <a:t>Conditioning on all variables that open </a:t>
                </a:r>
                <a:r>
                  <a:rPr lang="en-US" i="1" dirty="0"/>
                  <a:t>back-door</a:t>
                </a:r>
                <a:r>
                  <a:rPr lang="en-US" dirty="0"/>
                  <a:t> paths ensures we estimate </a:t>
                </a:r>
                <a14:m>
                  <m:oMath xmlns:m="http://schemas.openxmlformats.org/officeDocument/2006/math">
                    <m:r>
                      <a:rPr lang="en-US" sz="1200" i="1" kern="1200">
                        <a:solidFill>
                          <a:schemeClr val="tx1"/>
                        </a:solidFill>
                        <a:latin typeface="+mn-lt"/>
                        <a:ea typeface="+mn-ea"/>
                        <a:cs typeface="+mn-cs"/>
                      </a:rPr>
                      <m:t>𝑃</m:t>
                    </m:r>
                    <m:d>
                      <m:dPr>
                        <m:ctrlPr>
                          <a:rPr lang="ar-AE" sz="1200" i="1" kern="1200">
                            <a:solidFill>
                              <a:schemeClr val="tx1"/>
                            </a:solidFill>
                            <a:latin typeface="+mn-lt"/>
                            <a:ea typeface="+mn-ea"/>
                            <a:cs typeface="+mn-cs"/>
                          </a:rPr>
                        </m:ctrlPr>
                      </m:dPr>
                      <m:e>
                        <m:r>
                          <a:rPr lang="ar-AE" sz="1200" i="1" kern="1200">
                            <a:solidFill>
                              <a:schemeClr val="tx1"/>
                            </a:solidFill>
                            <a:latin typeface="+mn-lt"/>
                            <a:ea typeface="+mn-ea"/>
                            <a:cs typeface="+mn-cs"/>
                          </a:rPr>
                          <m:t>𝑌</m:t>
                        </m:r>
                        <m:r>
                          <a:rPr lang="ar-AE" sz="1200" i="0" kern="1200">
                            <a:solidFill>
                              <a:schemeClr val="tx1"/>
                            </a:solidFill>
                            <a:latin typeface="+mn-lt"/>
                            <a:ea typeface="+mn-ea"/>
                            <a:cs typeface="+mn-cs"/>
                          </a:rPr>
                          <m:t>∣</m:t>
                        </m:r>
                        <m:r>
                          <a:rPr lang="ar-AE" sz="1200" i="1" kern="1200">
                            <a:solidFill>
                              <a:schemeClr val="tx1"/>
                            </a:solidFill>
                            <a:latin typeface="+mn-lt"/>
                            <a:ea typeface="+mn-ea"/>
                            <a:cs typeface="+mn-cs"/>
                          </a:rPr>
                          <m:t>𝑑𝑜</m:t>
                        </m:r>
                        <m:d>
                          <m:dPr>
                            <m:ctrlPr>
                              <a:rPr lang="ar-AE" sz="1200" i="1" kern="1200">
                                <a:solidFill>
                                  <a:schemeClr val="tx1"/>
                                </a:solidFill>
                                <a:latin typeface="+mn-lt"/>
                                <a:ea typeface="+mn-ea"/>
                                <a:cs typeface="+mn-cs"/>
                              </a:rPr>
                            </m:ctrlPr>
                          </m:dPr>
                          <m:e>
                            <m:r>
                              <a:rPr lang="ar-AE" sz="1200" i="1" kern="1200">
                                <a:solidFill>
                                  <a:schemeClr val="tx1"/>
                                </a:solidFill>
                                <a:latin typeface="+mn-lt"/>
                                <a:ea typeface="+mn-ea"/>
                                <a:cs typeface="+mn-cs"/>
                              </a:rPr>
                              <m:t>𝑋</m:t>
                            </m:r>
                          </m:e>
                        </m:d>
                      </m:e>
                    </m:d>
                  </m:oMath>
                </a14:m>
                <a:r>
                  <a:rPr lang="en-US" dirty="0"/>
                  <a:t>correctly.</a:t>
                </a:r>
              </a:p>
              <a:p>
                <a:endParaRPr lang="en-US" dirty="0"/>
              </a:p>
              <a:p>
                <a:r>
                  <a:rPr lang="en-US" dirty="0"/>
                  <a:t>🧩 </a:t>
                </a:r>
                <a:r>
                  <a:rPr lang="en-US" i="1" dirty="0"/>
                  <a:t>Example:</a:t>
                </a:r>
                <a:br>
                  <a:rPr lang="en-US" dirty="0"/>
                </a:br>
                <a:r>
                  <a:rPr lang="en-US" dirty="0"/>
                  <a:t>Temperature (C) affects both Ice Cream Sales (X) and Drownings (Y).</a:t>
                </a:r>
              </a:p>
              <a:p>
                <a14:m>
                  <m:oMath xmlns:m="http://schemas.openxmlformats.org/officeDocument/2006/math">
                    <m:r>
                      <a:rPr lang="en-US" sz="1200" i="1" kern="1200">
                        <a:solidFill>
                          <a:schemeClr val="tx1"/>
                        </a:solidFill>
                        <a:latin typeface="Cambria Math" panose="02040503050406030204" pitchFamily="18" charset="0"/>
                        <a:ea typeface="+mn-ea"/>
                        <a:cs typeface="+mn-cs"/>
                      </a:rPr>
                      <m:t>𝑃</m:t>
                    </m:r>
                    <m:d>
                      <m:dPr>
                        <m:ctrlPr>
                          <a:rPr lang="ar-AE" sz="1200" i="1" kern="1200">
                            <a:solidFill>
                              <a:schemeClr val="tx1"/>
                            </a:solidFill>
                            <a:latin typeface="Cambria Math" panose="02040503050406030204" pitchFamily="18" charset="0"/>
                            <a:ea typeface="+mn-ea"/>
                            <a:cs typeface="+mn-cs"/>
                          </a:rPr>
                        </m:ctrlPr>
                      </m:dPr>
                      <m:e>
                        <m:r>
                          <a:rPr lang="ar-AE" sz="1200" i="1" kern="1200">
                            <a:solidFill>
                              <a:schemeClr val="tx1"/>
                            </a:solidFill>
                            <a:latin typeface="Cambria Math" panose="02040503050406030204" pitchFamily="18" charset="0"/>
                            <a:ea typeface="+mn-ea"/>
                            <a:cs typeface="+mn-cs"/>
                          </a:rPr>
                          <m:t>𝑌</m:t>
                        </m:r>
                        <m:r>
                          <a:rPr lang="ar-AE" sz="1200" i="0" kern="1200">
                            <a:solidFill>
                              <a:schemeClr val="tx1"/>
                            </a:solidFill>
                            <a:latin typeface="Cambria Math" panose="02040503050406030204" pitchFamily="18" charset="0"/>
                            <a:ea typeface="+mn-ea"/>
                            <a:cs typeface="+mn-cs"/>
                          </a:rPr>
                          <m:t>∣</m:t>
                        </m:r>
                        <m:r>
                          <a:rPr lang="ar-AE" sz="1200" i="1" kern="1200">
                            <a:solidFill>
                              <a:schemeClr val="tx1"/>
                            </a:solidFill>
                            <a:latin typeface="Cambria Math" panose="02040503050406030204" pitchFamily="18" charset="0"/>
                            <a:ea typeface="+mn-ea"/>
                            <a:cs typeface="+mn-cs"/>
                          </a:rPr>
                          <m:t>𝑋</m:t>
                        </m:r>
                      </m:e>
                    </m:d>
                  </m:oMath>
                </a14:m>
                <a:r>
                  <a:rPr lang="en-US" dirty="0"/>
                  <a:t> overestimates the effect (spurious).</a:t>
                </a:r>
              </a:p>
              <a:p>
                <a14:m>
                  <m:oMath xmlns:m="http://schemas.openxmlformats.org/officeDocument/2006/math">
                    <m:r>
                      <a:rPr lang="en-US" sz="1200" i="1" kern="1200">
                        <a:solidFill>
                          <a:schemeClr val="tx1"/>
                        </a:solidFill>
                        <a:latin typeface="Cambria Math" panose="02040503050406030204" pitchFamily="18" charset="0"/>
                        <a:ea typeface="+mn-ea"/>
                        <a:cs typeface="+mn-cs"/>
                      </a:rPr>
                      <m:t>𝑃</m:t>
                    </m:r>
                    <m:d>
                      <m:dPr>
                        <m:ctrlPr>
                          <a:rPr lang="ar-AE" sz="1200" i="1" kern="1200">
                            <a:solidFill>
                              <a:schemeClr val="tx1"/>
                            </a:solidFill>
                            <a:latin typeface="Cambria Math" panose="02040503050406030204" pitchFamily="18" charset="0"/>
                            <a:ea typeface="+mn-ea"/>
                            <a:cs typeface="+mn-cs"/>
                          </a:rPr>
                        </m:ctrlPr>
                      </m:dPr>
                      <m:e>
                        <m:r>
                          <a:rPr lang="ar-AE" sz="1200" i="1" kern="1200">
                            <a:solidFill>
                              <a:schemeClr val="tx1"/>
                            </a:solidFill>
                            <a:latin typeface="Cambria Math" panose="02040503050406030204" pitchFamily="18" charset="0"/>
                            <a:ea typeface="+mn-ea"/>
                            <a:cs typeface="+mn-cs"/>
                          </a:rPr>
                          <m:t>𝑌</m:t>
                        </m:r>
                        <m:r>
                          <a:rPr lang="ar-AE" sz="1200" i="0" kern="1200">
                            <a:solidFill>
                              <a:schemeClr val="tx1"/>
                            </a:solidFill>
                            <a:latin typeface="Cambria Math" panose="02040503050406030204" pitchFamily="18" charset="0"/>
                            <a:ea typeface="+mn-ea"/>
                            <a:cs typeface="+mn-cs"/>
                          </a:rPr>
                          <m:t>∣</m:t>
                        </m:r>
                        <m:r>
                          <a:rPr lang="ar-AE" sz="1200" i="1" kern="1200">
                            <a:solidFill>
                              <a:schemeClr val="tx1"/>
                            </a:solidFill>
                            <a:latin typeface="Cambria Math" panose="02040503050406030204" pitchFamily="18" charset="0"/>
                            <a:ea typeface="+mn-ea"/>
                            <a:cs typeface="+mn-cs"/>
                          </a:rPr>
                          <m:t>𝑑𝑜</m:t>
                        </m:r>
                        <m:d>
                          <m:dPr>
                            <m:ctrlPr>
                              <a:rPr lang="ar-AE" sz="1200" i="1" kern="1200">
                                <a:solidFill>
                                  <a:schemeClr val="tx1"/>
                                </a:solidFill>
                                <a:latin typeface="Cambria Math" panose="02040503050406030204" pitchFamily="18" charset="0"/>
                                <a:ea typeface="+mn-ea"/>
                                <a:cs typeface="+mn-cs"/>
                              </a:rPr>
                            </m:ctrlPr>
                          </m:dPr>
                          <m:e>
                            <m:r>
                              <a:rPr lang="ar-AE" sz="1200" i="1" kern="1200">
                                <a:solidFill>
                                  <a:schemeClr val="tx1"/>
                                </a:solidFill>
                                <a:latin typeface="Cambria Math" panose="02040503050406030204" pitchFamily="18" charset="0"/>
                                <a:ea typeface="+mn-ea"/>
                                <a:cs typeface="+mn-cs"/>
                              </a:rPr>
                              <m:t>𝑋</m:t>
                            </m:r>
                          </m:e>
                        </m:d>
                      </m:e>
                    </m:d>
                  </m:oMath>
                </a14:m>
                <a:r>
                  <a:rPr lang="en-US" dirty="0"/>
                  <a:t> removes the temperature effect — the true causal relation is near zero.</a:t>
                </a:r>
              </a:p>
              <a:p>
                <a:endParaRPr lang="en-US" dirty="0"/>
              </a:p>
              <a:p>
                <a:endParaRPr lang="en-US" dirty="0"/>
              </a:p>
            </p:txBody>
          </p:sp>
        </mc:Choice>
        <mc:Fallback>
          <p:sp>
            <p:nvSpPr>
              <p:cNvPr id="3" name="Notes Placeholder 2">
                <a:extLst>
                  <a:ext uri="{FF2B5EF4-FFF2-40B4-BE49-F238E27FC236}">
                    <a16:creationId xmlns:a16="http://schemas.microsoft.com/office/drawing/2014/main" id="{3B07B43C-A226-F8DC-E9B1-E1125BCE3486}"/>
                  </a:ext>
                </a:extLst>
              </p:cNvPr>
              <p:cNvSpPr>
                <a:spLocks noGrp="1"/>
              </p:cNvSpPr>
              <p:nvPr>
                <p:ph type="body" idx="1"/>
              </p:nvPr>
            </p:nvSpPr>
            <p:spPr/>
            <p:txBody>
              <a:bodyPr/>
              <a:lstStyle/>
              <a:p>
                <a:r>
                  <a:rPr lang="en-US" dirty="0"/>
                  <a:t>Even if X and Y are correlated, this doesn’t mean X </a:t>
                </a:r>
                <a:r>
                  <a:rPr lang="en-US" i="1" dirty="0"/>
                  <a:t>causes</a:t>
                </a:r>
                <a:r>
                  <a:rPr lang="en-US" dirty="0"/>
                  <a:t> Y — there may be a confounder </a:t>
                </a:r>
                <a:r>
                  <a:rPr lang="en-US" b="1" dirty="0"/>
                  <a:t>C</a:t>
                </a:r>
                <a:r>
                  <a:rPr lang="en-US" dirty="0"/>
                  <a:t> that affects both.</a:t>
                </a:r>
              </a:p>
              <a:p>
                <a:r>
                  <a:rPr lang="en-US" dirty="0"/>
                  <a:t>In the graph: </a:t>
                </a:r>
                <a:r>
                  <a:rPr lang="en-US" sz="1200" i="0" kern="1200">
                    <a:solidFill>
                      <a:schemeClr val="tx1"/>
                    </a:solidFill>
                    <a:latin typeface="Cambria Math" panose="02040503050406030204" pitchFamily="18" charset="0"/>
                    <a:ea typeface="+mn-ea"/>
                    <a:cs typeface="+mn-cs"/>
                  </a:rPr>
                  <a:t>𝐶→𝑋</a:t>
                </a:r>
                <a:r>
                  <a:rPr lang="en-US" dirty="0"/>
                  <a:t>and </a:t>
                </a:r>
                <a:r>
                  <a:rPr lang="en-US" sz="1200" i="0" kern="1200">
                    <a:solidFill>
                      <a:schemeClr val="tx1"/>
                    </a:solidFill>
                    <a:latin typeface="Cambria Math" panose="02040503050406030204" pitchFamily="18" charset="0"/>
                    <a:ea typeface="+mn-ea"/>
                    <a:cs typeface="+mn-cs"/>
                  </a:rPr>
                  <a:t>𝐶→𝑌</a:t>
                </a:r>
                <a:endParaRPr lang="en-US" dirty="0"/>
              </a:p>
              <a:p>
                <a:r>
                  <a:rPr lang="en-US" dirty="0"/>
                  <a:t>This opens a </a:t>
                </a:r>
                <a:r>
                  <a:rPr lang="en-US" b="1" dirty="0"/>
                  <a:t>back-door path</a:t>
                </a:r>
                <a:r>
                  <a:rPr lang="en-US" dirty="0"/>
                  <a:t>: </a:t>
                </a:r>
                <a:r>
                  <a:rPr lang="en-US" sz="1200" i="0" kern="1200">
                    <a:solidFill>
                      <a:schemeClr val="tx1"/>
                    </a:solidFill>
                    <a:latin typeface="Cambria Math" panose="02040503050406030204" pitchFamily="18" charset="0"/>
                    <a:ea typeface="+mn-ea"/>
                    <a:cs typeface="+mn-cs"/>
                  </a:rPr>
                  <a:t>𝑋←𝐶→𝑌</a:t>
                </a:r>
                <a:endParaRPr lang="en-US" dirty="0"/>
              </a:p>
              <a:p>
                <a:r>
                  <a:rPr lang="en-US" dirty="0"/>
                  <a:t>To estimate the true causal effect of X on Y, we must </a:t>
                </a:r>
                <a:r>
                  <a:rPr lang="en-US" b="1" dirty="0"/>
                  <a:t>block</a:t>
                </a:r>
                <a:r>
                  <a:rPr lang="en-US" dirty="0"/>
                  <a:t> this path by conditioning on C.</a:t>
                </a:r>
              </a:p>
              <a:p>
                <a:endParaRPr lang="en-US" dirty="0"/>
              </a:p>
              <a:p>
                <a:r>
                  <a:rPr lang="en-US" b="1" dirty="0"/>
                  <a:t>Intuition</a:t>
                </a:r>
              </a:p>
              <a:p>
                <a:r>
                  <a:rPr lang="en-US" b="1" dirty="0"/>
                  <a:t>“Seeing” X</a:t>
                </a:r>
                <a:r>
                  <a:rPr lang="en-US" dirty="0"/>
                  <a:t> only gives observational dependence (possibly confounded).</a:t>
                </a:r>
              </a:p>
              <a:p>
                <a:r>
                  <a:rPr lang="en-US" b="1" dirty="0"/>
                  <a:t>“Doing” X</a:t>
                </a:r>
                <a:r>
                  <a:rPr lang="en-US" dirty="0"/>
                  <a:t> simulates an experiment — breaks incoming arrows into X and measures the </a:t>
                </a:r>
                <a:r>
                  <a:rPr lang="en-US" i="1" dirty="0"/>
                  <a:t>direct</a:t>
                </a:r>
                <a:r>
                  <a:rPr lang="en-US" dirty="0"/>
                  <a:t> causal effect.</a:t>
                </a:r>
              </a:p>
              <a:p>
                <a:r>
                  <a:rPr lang="en-US" dirty="0"/>
                  <a:t>Conditioning on all variables that open </a:t>
                </a:r>
                <a:r>
                  <a:rPr lang="en-US" i="1" dirty="0"/>
                  <a:t>back-door</a:t>
                </a:r>
                <a:r>
                  <a:rPr lang="en-US" dirty="0"/>
                  <a:t> paths ensures we estimate </a:t>
                </a:r>
                <a:r>
                  <a:rPr lang="en-US" sz="1200" i="0" kern="1200">
                    <a:solidFill>
                      <a:schemeClr val="tx1"/>
                    </a:solidFill>
                    <a:latin typeface="+mn-lt"/>
                    <a:ea typeface="+mn-ea"/>
                    <a:cs typeface="+mn-cs"/>
                  </a:rPr>
                  <a:t>𝑃</a:t>
                </a:r>
                <a:r>
                  <a:rPr lang="ar-AE" sz="1200" i="0" kern="1200">
                    <a:solidFill>
                      <a:schemeClr val="tx1"/>
                    </a:solidFill>
                    <a:latin typeface="+mn-lt"/>
                    <a:ea typeface="+mn-ea"/>
                    <a:cs typeface="+mn-cs"/>
                  </a:rPr>
                  <a:t>(𝑌∣𝑑𝑜(𝑋))</a:t>
                </a:r>
                <a:r>
                  <a:rPr lang="en-US" dirty="0"/>
                  <a:t>correctly.</a:t>
                </a:r>
              </a:p>
              <a:p>
                <a:endParaRPr lang="en-US" dirty="0"/>
              </a:p>
              <a:p>
                <a:r>
                  <a:rPr lang="en-US" dirty="0"/>
                  <a:t>🧩 </a:t>
                </a:r>
                <a:r>
                  <a:rPr lang="en-US" i="1" dirty="0"/>
                  <a:t>Example:</a:t>
                </a:r>
                <a:br>
                  <a:rPr lang="en-US" dirty="0"/>
                </a:br>
                <a:r>
                  <a:rPr lang="en-US" dirty="0"/>
                  <a:t>Temperature (C) affects both Ice Cream Sales (X) and Drownings (Y).</a:t>
                </a:r>
              </a:p>
              <a:p>
                <a:r>
                  <a:rPr lang="en-US" sz="1200" i="0" kern="1200">
                    <a:solidFill>
                      <a:schemeClr val="tx1"/>
                    </a:solidFill>
                    <a:latin typeface="Cambria Math" panose="02040503050406030204" pitchFamily="18" charset="0"/>
                    <a:ea typeface="+mn-ea"/>
                    <a:cs typeface="+mn-cs"/>
                  </a:rPr>
                  <a:t>𝑃</a:t>
                </a:r>
                <a:r>
                  <a:rPr lang="ar-AE" sz="1200" i="0" kern="1200">
                    <a:solidFill>
                      <a:schemeClr val="tx1"/>
                    </a:solidFill>
                    <a:latin typeface="Cambria Math" panose="02040503050406030204" pitchFamily="18" charset="0"/>
                    <a:ea typeface="+mn-ea"/>
                    <a:cs typeface="+mn-cs"/>
                  </a:rPr>
                  <a:t>(𝑌∣𝑋)</a:t>
                </a:r>
                <a:r>
                  <a:rPr lang="en-US" dirty="0"/>
                  <a:t> overestimates the effect (spurious).</a:t>
                </a:r>
              </a:p>
              <a:p>
                <a:r>
                  <a:rPr lang="en-US" sz="1200" i="0" kern="1200">
                    <a:solidFill>
                      <a:schemeClr val="tx1"/>
                    </a:solidFill>
                    <a:latin typeface="Cambria Math" panose="02040503050406030204" pitchFamily="18" charset="0"/>
                    <a:ea typeface="+mn-ea"/>
                    <a:cs typeface="+mn-cs"/>
                  </a:rPr>
                  <a:t>𝑃</a:t>
                </a:r>
                <a:r>
                  <a:rPr lang="ar-AE" sz="1200" i="0" kern="1200">
                    <a:solidFill>
                      <a:schemeClr val="tx1"/>
                    </a:solidFill>
                    <a:latin typeface="Cambria Math" panose="02040503050406030204" pitchFamily="18" charset="0"/>
                    <a:ea typeface="+mn-ea"/>
                    <a:cs typeface="+mn-cs"/>
                  </a:rPr>
                  <a:t>(𝑌∣𝑑𝑜(𝑋))</a:t>
                </a:r>
                <a:r>
                  <a:rPr lang="en-US" dirty="0"/>
                  <a:t> removes the temperature effect — the true causal relation is near zero.</a:t>
                </a:r>
              </a:p>
              <a:p>
                <a:endParaRPr lang="en-US" dirty="0"/>
              </a:p>
              <a:p>
                <a:endParaRPr lang="en-US" dirty="0"/>
              </a:p>
            </p:txBody>
          </p:sp>
        </mc:Fallback>
      </mc:AlternateContent>
      <p:sp>
        <p:nvSpPr>
          <p:cNvPr id="4" name="Slide Number Placeholder 3">
            <a:extLst>
              <a:ext uri="{FF2B5EF4-FFF2-40B4-BE49-F238E27FC236}">
                <a16:creationId xmlns:a16="http://schemas.microsoft.com/office/drawing/2014/main" id="{1BE8B034-1D23-1B0A-77C5-906EE5436C01}"/>
              </a:ext>
            </a:extLst>
          </p:cNvPr>
          <p:cNvSpPr>
            <a:spLocks noGrp="1"/>
          </p:cNvSpPr>
          <p:nvPr>
            <p:ph type="sldNum" sz="quarter" idx="5"/>
          </p:nvPr>
        </p:nvSpPr>
        <p:spPr/>
        <p:txBody>
          <a:bodyPr/>
          <a:lstStyle/>
          <a:p>
            <a:fld id="{33F581BB-68EB-3849-BA82-D4ED0758474F}" type="slidenum">
              <a:rPr lang="en-US" smtClean="0"/>
              <a:t>9</a:t>
            </a:fld>
            <a:endParaRPr lang="en-US"/>
          </a:p>
        </p:txBody>
      </p:sp>
    </p:spTree>
    <p:extLst>
      <p:ext uri="{BB962C8B-B14F-4D97-AF65-F5344CB8AC3E}">
        <p14:creationId xmlns:p14="http://schemas.microsoft.com/office/powerpoint/2010/main" val="697916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833258A-9ABB-6149-B7DA-A3D2B15E4DCD}" type="datetime1">
              <a:rPr lang="en-US" smtClean="0"/>
              <a:t>11/4/25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82600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4DF9FD52-E107-5A4E-9155-BFF00976B6A5}" type="datetime1">
              <a:rPr lang="en-US" smtClean="0"/>
              <a:t>11/4/25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480039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EE9F8056-58A9-4344-9054-E4A8CC4E3BCA}" type="datetime1">
              <a:rPr lang="en-US" smtClean="0"/>
              <a:t>11/4/25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95105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5FDE567-9F2F-CF44-BDCC-96B5EA40A247}" type="datetime1">
              <a:rPr lang="en-US" smtClean="0"/>
              <a:t>11/4/25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42485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E7C884F-3637-9947-B5E8-F7ECF3DF722E}" type="datetime1">
              <a:rPr lang="en-US" smtClean="0"/>
              <a:t>11/4/25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46925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58D8A22-ACBD-1C4B-8615-33809BCE9E78}" type="datetime1">
              <a:rPr lang="en-US" smtClean="0"/>
              <a:t>11/4/25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03048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36AB72A4-C969-584A-93AB-2413F01B5BE3}" type="datetime1">
              <a:rPr lang="en-US" smtClean="0"/>
              <a:t>11/4/25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76916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6B7DAB3D-FC56-0C4F-9B81-3DCABAAF3F86}" type="datetime1">
              <a:rPr lang="en-US" smtClean="0"/>
              <a:t>11/4/25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28911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4DC54536-D29D-DD41-9463-CD78D1196D77}" type="datetime1">
              <a:rPr lang="en-US" smtClean="0"/>
              <a:t>11/4/25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91758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EEE632E-44AC-4F43-A513-3BE5306DBD63}" type="datetime1">
              <a:rPr lang="en-US" smtClean="0"/>
              <a:t>11/4/25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91076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BDA98FC-A368-A14B-B679-CC0CC852E015}" type="datetime1">
              <a:rPr lang="en-US" smtClean="0"/>
              <a:t>11/4/25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789221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051BB59F-172E-B240-92FD-ECDFC74B2265}" type="datetime1">
              <a:rPr lang="en-US" smtClean="0"/>
              <a:t>11/4/25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21715552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hyperlink" Target="https://openreview.net/pdf?id=SqaOyB89r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pm"/><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A32057F-F015-B1B2-4E3E-2307F8EFC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12BD78-ED57-50A3-7018-F1AA283357E2}"/>
              </a:ext>
            </a:extLst>
          </p:cNvPr>
          <p:cNvSpPr>
            <a:spLocks noGrp="1"/>
          </p:cNvSpPr>
          <p:nvPr>
            <p:ph type="ctrTitle"/>
          </p:nvPr>
        </p:nvSpPr>
        <p:spPr>
          <a:xfrm>
            <a:off x="7168896" y="1129554"/>
            <a:ext cx="4361688" cy="3475236"/>
          </a:xfrm>
        </p:spPr>
        <p:txBody>
          <a:bodyPr>
            <a:normAutofit/>
          </a:bodyPr>
          <a:lstStyle/>
          <a:p>
            <a:pPr algn="l"/>
            <a:r>
              <a:rPr lang="en-US" sz="5400" dirty="0"/>
              <a:t>Defense Against the Dark Correlations</a:t>
            </a:r>
          </a:p>
        </p:txBody>
      </p:sp>
      <p:sp>
        <p:nvSpPr>
          <p:cNvPr id="3" name="Subtitle 2">
            <a:extLst>
              <a:ext uri="{FF2B5EF4-FFF2-40B4-BE49-F238E27FC236}">
                <a16:creationId xmlns:a16="http://schemas.microsoft.com/office/drawing/2014/main" id="{B55DBE91-E10C-ED67-286F-27B259E30A83}"/>
              </a:ext>
            </a:extLst>
          </p:cNvPr>
          <p:cNvSpPr>
            <a:spLocks noGrp="1"/>
          </p:cNvSpPr>
          <p:nvPr>
            <p:ph type="subTitle" idx="1"/>
          </p:nvPr>
        </p:nvSpPr>
        <p:spPr>
          <a:xfrm>
            <a:off x="7168896" y="4731337"/>
            <a:ext cx="4206240" cy="1184584"/>
          </a:xfrm>
        </p:spPr>
        <p:txBody>
          <a:bodyPr>
            <a:normAutofit/>
          </a:bodyPr>
          <a:lstStyle/>
          <a:p>
            <a:pPr algn="l"/>
            <a:r>
              <a:rPr lang="en-US" i="1" dirty="0"/>
              <a:t>Introduction to Causal Reasoning and the </a:t>
            </a:r>
            <a:r>
              <a:rPr lang="en-US" i="1" dirty="0" err="1">
                <a:latin typeface="Menlo" panose="020B0609030804020204" pitchFamily="49" charset="0"/>
                <a:ea typeface="Menlo" panose="020B0609030804020204" pitchFamily="49" charset="0"/>
                <a:cs typeface="Menlo" panose="020B0609030804020204" pitchFamily="49" charset="0"/>
              </a:rPr>
              <a:t>PolicyGRID</a:t>
            </a:r>
            <a:r>
              <a:rPr lang="en-US" i="1" dirty="0">
                <a:latin typeface="Menlo" panose="020B0609030804020204" pitchFamily="49" charset="0"/>
                <a:ea typeface="Menlo" panose="020B0609030804020204" pitchFamily="49" charset="0"/>
                <a:cs typeface="Menlo" panose="020B0609030804020204" pitchFamily="49" charset="0"/>
              </a:rPr>
              <a:t> </a:t>
            </a:r>
            <a:r>
              <a:rPr lang="en-US" i="1" dirty="0"/>
              <a:t>Framework</a:t>
            </a:r>
            <a:endParaRPr lang="en-US" dirty="0"/>
          </a:p>
        </p:txBody>
      </p:sp>
      <p:pic>
        <p:nvPicPr>
          <p:cNvPr id="18" name="Picture 17" descr="A yellow ball on a cube&#10;&#10;AI-generated content may be incorrect.">
            <a:extLst>
              <a:ext uri="{FF2B5EF4-FFF2-40B4-BE49-F238E27FC236}">
                <a16:creationId xmlns:a16="http://schemas.microsoft.com/office/drawing/2014/main" id="{4FF8A682-2A84-B72F-9242-F43FBDC20FB0}"/>
              </a:ext>
            </a:extLst>
          </p:cNvPr>
          <p:cNvPicPr>
            <a:picLocks noChangeAspect="1"/>
          </p:cNvPicPr>
          <p:nvPr/>
        </p:nvPicPr>
        <p:blipFill>
          <a:blip r:embed="rId3"/>
          <a:srcRect l="15960" r="19800" b="2"/>
          <a:stretch>
            <a:fillRect/>
          </a:stretch>
        </p:blipFill>
        <p:spPr>
          <a:xfrm>
            <a:off x="20" y="1"/>
            <a:ext cx="6575591" cy="6858000"/>
          </a:xfrm>
          <a:prstGeom prst="rect">
            <a:avLst/>
          </a:prstGeom>
        </p:spPr>
      </p:pic>
      <p:sp>
        <p:nvSpPr>
          <p:cNvPr id="5" name="Subtitle 2">
            <a:extLst>
              <a:ext uri="{FF2B5EF4-FFF2-40B4-BE49-F238E27FC236}">
                <a16:creationId xmlns:a16="http://schemas.microsoft.com/office/drawing/2014/main" id="{46039EE5-5507-62EB-DAA2-9854F1C9BFCA}"/>
              </a:ext>
            </a:extLst>
          </p:cNvPr>
          <p:cNvSpPr txBox="1">
            <a:spLocks/>
          </p:cNvSpPr>
          <p:nvPr/>
        </p:nvSpPr>
        <p:spPr>
          <a:xfrm>
            <a:off x="512194" y="5709224"/>
            <a:ext cx="8837546" cy="1079877"/>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en-US" sz="2000" dirty="0">
                <a:solidFill>
                  <a:srgbClr val="FFFFFF"/>
                </a:solidFill>
              </a:rPr>
              <a:t>Taqiya Ehsan</a:t>
            </a:r>
          </a:p>
          <a:p>
            <a:pPr algn="l">
              <a:lnSpc>
                <a:spcPct val="110000"/>
              </a:lnSpc>
            </a:pPr>
            <a:r>
              <a:rPr lang="en-US" sz="1600" dirty="0">
                <a:solidFill>
                  <a:srgbClr val="FFFFFF"/>
                </a:solidFill>
              </a:rPr>
              <a:t>11/04/2025</a:t>
            </a:r>
          </a:p>
        </p:txBody>
      </p:sp>
    </p:spTree>
    <p:extLst>
      <p:ext uri="{BB962C8B-B14F-4D97-AF65-F5344CB8AC3E}">
        <p14:creationId xmlns:p14="http://schemas.microsoft.com/office/powerpoint/2010/main" val="2452105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4B8143-3907-5396-F19C-4EDBFE8DED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6F1419-4D07-AEEC-3892-EB7E51714ECF}"/>
              </a:ext>
            </a:extLst>
          </p:cNvPr>
          <p:cNvSpPr>
            <a:spLocks noGrp="1"/>
          </p:cNvSpPr>
          <p:nvPr>
            <p:ph type="title"/>
          </p:nvPr>
        </p:nvSpPr>
        <p:spPr>
          <a:xfrm>
            <a:off x="612648" y="603504"/>
            <a:ext cx="11019513" cy="663436"/>
          </a:xfrm>
        </p:spPr>
        <p:txBody>
          <a:bodyPr anchor="t">
            <a:normAutofit/>
          </a:bodyPr>
          <a:lstStyle/>
          <a:p>
            <a:r>
              <a:rPr lang="en-US" dirty="0"/>
              <a:t>Background</a:t>
            </a:r>
          </a:p>
        </p:txBody>
      </p:sp>
      <p:sp>
        <p:nvSpPr>
          <p:cNvPr id="3" name="Content Placeholder 2">
            <a:extLst>
              <a:ext uri="{FF2B5EF4-FFF2-40B4-BE49-F238E27FC236}">
                <a16:creationId xmlns:a16="http://schemas.microsoft.com/office/drawing/2014/main" id="{1E8D877A-9D12-ECC2-667A-4EC5CFAC5124}"/>
              </a:ext>
            </a:extLst>
          </p:cNvPr>
          <p:cNvSpPr>
            <a:spLocks noGrp="1"/>
          </p:cNvSpPr>
          <p:nvPr>
            <p:ph idx="1"/>
          </p:nvPr>
        </p:nvSpPr>
        <p:spPr>
          <a:xfrm>
            <a:off x="612648" y="1366092"/>
            <a:ext cx="11019514" cy="4943268"/>
          </a:xfrm>
        </p:spPr>
        <p:txBody>
          <a:bodyPr>
            <a:normAutofit lnSpcReduction="10000"/>
          </a:bodyPr>
          <a:lstStyle/>
          <a:p>
            <a:pPr>
              <a:lnSpc>
                <a:spcPct val="110000"/>
              </a:lnSpc>
            </a:pPr>
            <a:r>
              <a:rPr lang="en-US" sz="1600" i="1" dirty="0"/>
              <a:t>Causal Discovery </a:t>
            </a:r>
            <a:r>
              <a:rPr lang="en-US" sz="1600" dirty="0"/>
              <a:t>reveals complex causal relationships in observational data, crucial for scientific and practical applications</a:t>
            </a:r>
          </a:p>
          <a:p>
            <a:pPr>
              <a:lnSpc>
                <a:spcPct val="110000"/>
              </a:lnSpc>
            </a:pPr>
            <a:r>
              <a:rPr lang="en-US" sz="1600" i="1" dirty="0"/>
              <a:t>Causal Inference </a:t>
            </a:r>
            <a:r>
              <a:rPr lang="en-US" sz="1600" dirty="0"/>
              <a:t>quantifies the influence of variables once a causal structure is identified.</a:t>
            </a:r>
          </a:p>
          <a:p>
            <a:pPr>
              <a:lnSpc>
                <a:spcPct val="110000"/>
              </a:lnSpc>
              <a:buFont typeface="Arial" panose="020B0604020202020204" pitchFamily="34" charset="0"/>
              <a:buChar char="•"/>
            </a:pPr>
            <a:r>
              <a:rPr lang="en-US" sz="1600" b="1" dirty="0"/>
              <a:t>Challenges:</a:t>
            </a:r>
          </a:p>
          <a:p>
            <a:pPr marL="742950" lvl="1" indent="-285750">
              <a:lnSpc>
                <a:spcPct val="110000"/>
              </a:lnSpc>
              <a:buFont typeface="Arial" panose="020B0604020202020204" pitchFamily="34" charset="0"/>
              <a:buChar char="•"/>
            </a:pPr>
            <a:r>
              <a:rPr lang="en-US" sz="1600" dirty="0"/>
              <a:t>Requires substantial domain-specific expertise.</a:t>
            </a:r>
          </a:p>
          <a:p>
            <a:pPr marL="742950" lvl="1" indent="-285750">
              <a:lnSpc>
                <a:spcPct val="110000"/>
              </a:lnSpc>
              <a:buFont typeface="Arial" panose="020B0604020202020204" pitchFamily="34" charset="0"/>
              <a:buChar char="•"/>
            </a:pPr>
            <a:r>
              <a:rPr lang="en-US" sz="1600" dirty="0"/>
              <a:t>Involves inferring causal graphs from data, a complex task.</a:t>
            </a:r>
          </a:p>
          <a:p>
            <a:pPr>
              <a:lnSpc>
                <a:spcPct val="110000"/>
              </a:lnSpc>
              <a:buFont typeface="Arial" panose="020B0604020202020204" pitchFamily="34" charset="0"/>
              <a:buChar char="•"/>
            </a:pPr>
            <a:r>
              <a:rPr lang="en-US" sz="1600" b="1" dirty="0"/>
              <a:t>Conventional Algorithms:</a:t>
            </a:r>
          </a:p>
          <a:p>
            <a:pPr marL="742950" lvl="1" indent="-285750">
              <a:lnSpc>
                <a:spcPct val="110000"/>
              </a:lnSpc>
              <a:buFont typeface="Arial" panose="020B0604020202020204" pitchFamily="34" charset="0"/>
              <a:buChar char="•"/>
            </a:pPr>
            <a:r>
              <a:rPr lang="en-US" sz="1600" dirty="0"/>
              <a:t>Utilize statistical techniques, machine learning, and deep learning.</a:t>
            </a:r>
          </a:p>
          <a:p>
            <a:pPr marL="742950" lvl="1" indent="-285750">
              <a:lnSpc>
                <a:spcPct val="110000"/>
              </a:lnSpc>
              <a:buFont typeface="Arial" panose="020B0604020202020204" pitchFamily="34" charset="0"/>
              <a:buChar char="•"/>
            </a:pPr>
            <a:r>
              <a:rPr lang="en-US" sz="1600" dirty="0"/>
              <a:t>Depend heavily on domain experts.</a:t>
            </a:r>
          </a:p>
          <a:p>
            <a:pPr marL="742950" lvl="1" indent="-285750">
              <a:lnSpc>
                <a:spcPct val="110000"/>
              </a:lnSpc>
              <a:buFont typeface="Arial" panose="020B0604020202020204" pitchFamily="34" charset="0"/>
              <a:buChar char="•"/>
            </a:pPr>
            <a:r>
              <a:rPr lang="en-US" sz="1600" dirty="0"/>
              <a:t>Face issues like data bias, imbalance, and static data limitations.</a:t>
            </a:r>
          </a:p>
          <a:p>
            <a:pPr>
              <a:lnSpc>
                <a:spcPct val="110000"/>
              </a:lnSpc>
            </a:pPr>
            <a:r>
              <a:rPr lang="en-US" sz="1600" b="1" dirty="0"/>
              <a:t>LLM-based Approaches:</a:t>
            </a:r>
          </a:p>
          <a:p>
            <a:pPr marL="742950" lvl="1" indent="-285750">
              <a:lnSpc>
                <a:spcPct val="110000"/>
              </a:lnSpc>
            </a:pPr>
            <a:r>
              <a:rPr lang="en-US" sz="1600" dirty="0"/>
              <a:t>Exhibit notable reasoning capabilities but struggle with full causal graph construction.</a:t>
            </a:r>
          </a:p>
          <a:p>
            <a:pPr marL="742950" lvl="1" indent="-285750">
              <a:lnSpc>
                <a:spcPct val="110000"/>
              </a:lnSpc>
            </a:pPr>
            <a:r>
              <a:rPr lang="en-US" sz="1600" dirty="0"/>
              <a:t>Limited scalability and accuracy in large-scale settings.</a:t>
            </a:r>
          </a:p>
          <a:p>
            <a:pPr>
              <a:lnSpc>
                <a:spcPct val="110000"/>
              </a:lnSpc>
              <a:buFont typeface="Arial" panose="020B0604020202020204" pitchFamily="34" charset="0"/>
              <a:buChar char="•"/>
            </a:pPr>
            <a:r>
              <a:rPr lang="en-US" sz="1600" b="1" dirty="0"/>
              <a:t>Synergistic Approaches </a:t>
            </a:r>
            <a:r>
              <a:rPr lang="en-US" sz="1600" dirty="0"/>
              <a:t>combine LLMs with other methods and can enhance understanding of causal mechanisms.</a:t>
            </a:r>
          </a:p>
        </p:txBody>
      </p:sp>
      <p:sp>
        <p:nvSpPr>
          <p:cNvPr id="4" name="Slide Number Placeholder 3">
            <a:extLst>
              <a:ext uri="{FF2B5EF4-FFF2-40B4-BE49-F238E27FC236}">
                <a16:creationId xmlns:a16="http://schemas.microsoft.com/office/drawing/2014/main" id="{F17AF861-668D-46A2-031C-01A7635689C0}"/>
              </a:ext>
            </a:extLst>
          </p:cNvPr>
          <p:cNvSpPr>
            <a:spLocks noGrp="1"/>
          </p:cNvSpPr>
          <p:nvPr>
            <p:ph type="sldNum" sz="quarter" idx="12"/>
          </p:nvPr>
        </p:nvSpPr>
        <p:spPr/>
        <p:txBody>
          <a:bodyPr/>
          <a:lstStyle/>
          <a:p>
            <a:fld id="{CC057153-B650-4DEB-B370-79DDCFDCE934}" type="slidenum">
              <a:rPr lang="en-US" smtClean="0"/>
              <a:t>10</a:t>
            </a:fld>
            <a:endParaRPr lang="en-US"/>
          </a:p>
        </p:txBody>
      </p:sp>
    </p:spTree>
    <p:extLst>
      <p:ext uri="{BB962C8B-B14F-4D97-AF65-F5344CB8AC3E}">
        <p14:creationId xmlns:p14="http://schemas.microsoft.com/office/powerpoint/2010/main" val="517197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B4472A-332B-71E5-8009-33841E7C3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E9ED43-B2CA-302C-DF52-C462C428C032}"/>
              </a:ext>
            </a:extLst>
          </p:cNvPr>
          <p:cNvSpPr>
            <a:spLocks noGrp="1"/>
          </p:cNvSpPr>
          <p:nvPr>
            <p:ph type="title"/>
          </p:nvPr>
        </p:nvSpPr>
        <p:spPr>
          <a:xfrm>
            <a:off x="510074" y="1635260"/>
            <a:ext cx="3348297" cy="2241755"/>
          </a:xfrm>
        </p:spPr>
        <p:txBody>
          <a:bodyPr vert="horz" lIns="91440" tIns="45720" rIns="91440" bIns="45720" rtlCol="0" anchor="b">
            <a:normAutofit/>
          </a:bodyPr>
          <a:lstStyle/>
          <a:p>
            <a:r>
              <a:rPr lang="en-US" sz="3700"/>
              <a:t>Data-driven Causal Discovery Algorithms</a:t>
            </a:r>
          </a:p>
        </p:txBody>
      </p:sp>
      <p:pic>
        <p:nvPicPr>
          <p:cNvPr id="4" name="Picture 3">
            <a:extLst>
              <a:ext uri="{FF2B5EF4-FFF2-40B4-BE49-F238E27FC236}">
                <a16:creationId xmlns:a16="http://schemas.microsoft.com/office/drawing/2014/main" id="{F5DE0C13-C9CB-25AA-6715-6C74C9B7DA4D}"/>
              </a:ext>
            </a:extLst>
          </p:cNvPr>
          <p:cNvPicPr>
            <a:picLocks noChangeAspect="1"/>
          </p:cNvPicPr>
          <p:nvPr/>
        </p:nvPicPr>
        <p:blipFill>
          <a:blip r:embed="rId2"/>
          <a:srcRect t="627" b="1"/>
          <a:stretch>
            <a:fillRect/>
          </a:stretch>
        </p:blipFill>
        <p:spPr>
          <a:xfrm>
            <a:off x="4441915" y="432486"/>
            <a:ext cx="7195175" cy="6023952"/>
          </a:xfrm>
          <a:prstGeom prst="rect">
            <a:avLst/>
          </a:prstGeom>
        </p:spPr>
      </p:pic>
      <p:sp>
        <p:nvSpPr>
          <p:cNvPr id="5" name="Slide Number Placeholder 4">
            <a:extLst>
              <a:ext uri="{FF2B5EF4-FFF2-40B4-BE49-F238E27FC236}">
                <a16:creationId xmlns:a16="http://schemas.microsoft.com/office/drawing/2014/main" id="{AADE10ED-010D-C6C4-7233-6453AAAC85F1}"/>
              </a:ext>
            </a:extLst>
          </p:cNvPr>
          <p:cNvSpPr>
            <a:spLocks noGrp="1"/>
          </p:cNvSpPr>
          <p:nvPr>
            <p:ph type="sldNum" sz="quarter" idx="12"/>
          </p:nvPr>
        </p:nvSpPr>
        <p:spPr/>
        <p:txBody>
          <a:bodyPr/>
          <a:lstStyle/>
          <a:p>
            <a:fld id="{CC057153-B650-4DEB-B370-79DDCFDCE934}" type="slidenum">
              <a:rPr lang="en-US" smtClean="0"/>
              <a:t>11</a:t>
            </a:fld>
            <a:endParaRPr lang="en-US"/>
          </a:p>
        </p:txBody>
      </p:sp>
    </p:spTree>
    <p:extLst>
      <p:ext uri="{BB962C8B-B14F-4D97-AF65-F5344CB8AC3E}">
        <p14:creationId xmlns:p14="http://schemas.microsoft.com/office/powerpoint/2010/main" val="3665494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07C894-B564-6DC9-3226-BE2626ECABB3}"/>
              </a:ext>
            </a:extLst>
          </p:cNvPr>
          <p:cNvSpPr>
            <a:spLocks noGrp="1"/>
          </p:cNvSpPr>
          <p:nvPr>
            <p:ph type="title"/>
          </p:nvPr>
        </p:nvSpPr>
        <p:spPr>
          <a:xfrm>
            <a:off x="996146" y="658899"/>
            <a:ext cx="9521854" cy="823912"/>
          </a:xfrm>
        </p:spPr>
        <p:txBody>
          <a:bodyPr>
            <a:normAutofit/>
          </a:bodyPr>
          <a:lstStyle/>
          <a:p>
            <a:r>
              <a:rPr lang="en-US" sz="4500" dirty="0"/>
              <a:t>BUT…</a:t>
            </a:r>
          </a:p>
        </p:txBody>
      </p:sp>
      <p:sp>
        <p:nvSpPr>
          <p:cNvPr id="6" name="Content Placeholder 5">
            <a:extLst>
              <a:ext uri="{FF2B5EF4-FFF2-40B4-BE49-F238E27FC236}">
                <a16:creationId xmlns:a16="http://schemas.microsoft.com/office/drawing/2014/main" id="{E5D6C1AA-2B68-4B5C-4CAF-DA3A1451058E}"/>
              </a:ext>
            </a:extLst>
          </p:cNvPr>
          <p:cNvSpPr>
            <a:spLocks noGrp="1"/>
          </p:cNvSpPr>
          <p:nvPr>
            <p:ph sz="half" idx="2"/>
          </p:nvPr>
        </p:nvSpPr>
        <p:spPr>
          <a:xfrm>
            <a:off x="996146" y="1796845"/>
            <a:ext cx="9951940" cy="3850192"/>
          </a:xfrm>
        </p:spPr>
        <p:txBody>
          <a:bodyPr>
            <a:normAutofit/>
          </a:bodyPr>
          <a:lstStyle/>
          <a:p>
            <a:pPr algn="l">
              <a:buFont typeface="+mj-lt"/>
              <a:buAutoNum type="arabicPeriod"/>
            </a:pPr>
            <a:r>
              <a:rPr lang="en-US" sz="1800" b="1" dirty="0"/>
              <a:t>Sparse Data: </a:t>
            </a:r>
            <a:r>
              <a:rPr lang="en-US" sz="1800" dirty="0"/>
              <a:t>Real-world data is often insufficient to capture true probability distributions accurately.</a:t>
            </a:r>
          </a:p>
          <a:p>
            <a:pPr algn="l">
              <a:buFont typeface="+mj-lt"/>
              <a:buAutoNum type="arabicPeriod"/>
            </a:pPr>
            <a:r>
              <a:rPr lang="en-US" sz="1800" b="1" dirty="0"/>
              <a:t>Static Data: </a:t>
            </a:r>
            <a:r>
              <a:rPr lang="en-US" sz="1800" dirty="0"/>
              <a:t>Reliance on static data risks accuracy, especially in dynamic environments.</a:t>
            </a:r>
          </a:p>
          <a:p>
            <a:pPr algn="l">
              <a:buFont typeface="+mj-lt"/>
              <a:buAutoNum type="arabicPeriod"/>
            </a:pPr>
            <a:r>
              <a:rPr lang="en-US" sz="1800" b="1" dirty="0"/>
              <a:t>Edge Orientation: </a:t>
            </a:r>
            <a:r>
              <a:rPr lang="en-US" sz="1800" dirty="0"/>
              <a:t>Difficulty in inferring complete edge orientations due to equivalent DAGs.</a:t>
            </a:r>
          </a:p>
          <a:p>
            <a:pPr algn="l">
              <a:buFont typeface="+mj-lt"/>
              <a:buAutoNum type="arabicPeriod"/>
            </a:pPr>
            <a:r>
              <a:rPr lang="en-US" sz="1800" b="1" dirty="0"/>
              <a:t>Expert Dependence: </a:t>
            </a:r>
            <a:r>
              <a:rPr lang="en-US" sz="1800" dirty="0"/>
              <a:t>Requires domain experts, who are scarce, costly, and variable in quality.</a:t>
            </a:r>
          </a:p>
          <a:p>
            <a:pPr algn="l">
              <a:buFont typeface="+mj-lt"/>
              <a:buAutoNum type="arabicPeriod"/>
            </a:pPr>
            <a:r>
              <a:rPr lang="en-US" sz="1800" b="1" dirty="0"/>
              <a:t>Interpretability: </a:t>
            </a:r>
            <a:r>
              <a:rPr lang="en-US" sz="1800" dirty="0"/>
              <a:t>Traditional algorithms lack interpretability, limiting their ability to answer targeted causal questions.</a:t>
            </a:r>
          </a:p>
        </p:txBody>
      </p:sp>
      <p:sp>
        <p:nvSpPr>
          <p:cNvPr id="15" name="Slide Number Placeholder 14">
            <a:extLst>
              <a:ext uri="{FF2B5EF4-FFF2-40B4-BE49-F238E27FC236}">
                <a16:creationId xmlns:a16="http://schemas.microsoft.com/office/drawing/2014/main" id="{FD3994A3-EF80-F55C-8A90-6CA0918EF55C}"/>
              </a:ext>
            </a:extLst>
          </p:cNvPr>
          <p:cNvSpPr>
            <a:spLocks noGrp="1"/>
          </p:cNvSpPr>
          <p:nvPr>
            <p:ph type="sldNum" sz="quarter" idx="12"/>
          </p:nvPr>
        </p:nvSpPr>
        <p:spPr/>
        <p:txBody>
          <a:bodyPr/>
          <a:lstStyle/>
          <a:p>
            <a:fld id="{CC057153-B650-4DEB-B370-79DDCFDCE934}" type="slidenum">
              <a:rPr lang="en-US" smtClean="0"/>
              <a:t>12</a:t>
            </a:fld>
            <a:endParaRPr lang="en-US"/>
          </a:p>
        </p:txBody>
      </p:sp>
    </p:spTree>
    <p:extLst>
      <p:ext uri="{BB962C8B-B14F-4D97-AF65-F5344CB8AC3E}">
        <p14:creationId xmlns:p14="http://schemas.microsoft.com/office/powerpoint/2010/main" val="2483629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27C791B-1BC2-0416-3C03-FA6FC32FAD8E}"/>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8B112906-2475-D58E-D5B7-D915B8C41296}"/>
              </a:ext>
            </a:extLst>
          </p:cNvPr>
          <p:cNvSpPr>
            <a:spLocks noGrp="1"/>
          </p:cNvSpPr>
          <p:nvPr>
            <p:ph type="body" idx="1"/>
          </p:nvPr>
        </p:nvSpPr>
        <p:spPr>
          <a:xfrm>
            <a:off x="1062247" y="486488"/>
            <a:ext cx="4742467" cy="984695"/>
          </a:xfrm>
        </p:spPr>
        <p:txBody>
          <a:bodyPr anchor="t">
            <a:normAutofit/>
          </a:bodyPr>
          <a:lstStyle/>
          <a:p>
            <a:r>
              <a:rPr lang="en-US" sz="2000" dirty="0">
                <a:solidFill>
                  <a:schemeClr val="tx1">
                    <a:lumMod val="85000"/>
                  </a:schemeClr>
                </a:solidFill>
              </a:rPr>
              <a:t>Conventional Data-driven Causal Discovery (CCD) Algorithms</a:t>
            </a:r>
          </a:p>
        </p:txBody>
      </p:sp>
      <p:sp>
        <p:nvSpPr>
          <p:cNvPr id="6" name="Content Placeholder 5">
            <a:extLst>
              <a:ext uri="{FF2B5EF4-FFF2-40B4-BE49-F238E27FC236}">
                <a16:creationId xmlns:a16="http://schemas.microsoft.com/office/drawing/2014/main" id="{AA1BC09D-A27D-D384-5D8A-A011197951A1}"/>
              </a:ext>
            </a:extLst>
          </p:cNvPr>
          <p:cNvSpPr>
            <a:spLocks noGrp="1"/>
          </p:cNvSpPr>
          <p:nvPr>
            <p:ph sz="half" idx="2"/>
          </p:nvPr>
        </p:nvSpPr>
        <p:spPr>
          <a:xfrm>
            <a:off x="1145193" y="1490839"/>
            <a:ext cx="4742468" cy="5216216"/>
          </a:xfrm>
        </p:spPr>
        <p:txBody>
          <a:bodyPr>
            <a:normAutofit/>
          </a:bodyPr>
          <a:lstStyle/>
          <a:p>
            <a:pPr algn="l">
              <a:buFont typeface="+mj-lt"/>
              <a:buAutoNum type="arabicPeriod"/>
            </a:pPr>
            <a:r>
              <a:rPr lang="en-US" sz="1600" b="1" dirty="0"/>
              <a:t>Sparse Data: </a:t>
            </a:r>
            <a:r>
              <a:rPr lang="en-US" sz="1600" dirty="0"/>
              <a:t>Real-world data is often insufficient to capture true probability distributions accurately.</a:t>
            </a:r>
          </a:p>
          <a:p>
            <a:pPr algn="l">
              <a:buFont typeface="+mj-lt"/>
              <a:buAutoNum type="arabicPeriod"/>
            </a:pPr>
            <a:r>
              <a:rPr lang="en-US" sz="1600" b="1" dirty="0"/>
              <a:t>Static Data: </a:t>
            </a:r>
            <a:r>
              <a:rPr lang="en-US" sz="1600" dirty="0"/>
              <a:t>Reliance on static data risks accuracy, especially in dynamic environments.</a:t>
            </a:r>
          </a:p>
          <a:p>
            <a:pPr algn="l">
              <a:buFont typeface="+mj-lt"/>
              <a:buAutoNum type="arabicPeriod"/>
            </a:pPr>
            <a:r>
              <a:rPr lang="en-US" sz="1600" b="1" dirty="0"/>
              <a:t>Edge Orientation: </a:t>
            </a:r>
            <a:r>
              <a:rPr lang="en-US" sz="1600" dirty="0"/>
              <a:t>Difficulty in inferring complete edge orientations due to equivalent DAGs.</a:t>
            </a:r>
          </a:p>
          <a:p>
            <a:pPr algn="l">
              <a:buFont typeface="+mj-lt"/>
              <a:buAutoNum type="arabicPeriod"/>
            </a:pPr>
            <a:r>
              <a:rPr lang="en-US" sz="1600" b="1" dirty="0"/>
              <a:t>Expert Dependence: </a:t>
            </a:r>
            <a:r>
              <a:rPr lang="en-US" sz="1600" dirty="0"/>
              <a:t>Requires domain experts, who are scarce, costly, and variable in quality.</a:t>
            </a:r>
          </a:p>
          <a:p>
            <a:pPr algn="l">
              <a:buFont typeface="+mj-lt"/>
              <a:buAutoNum type="arabicPeriod"/>
            </a:pPr>
            <a:r>
              <a:rPr lang="en-US" sz="1600" b="1" dirty="0"/>
              <a:t>Language Proficiency: </a:t>
            </a:r>
            <a:r>
              <a:rPr lang="en-US" sz="1600" dirty="0"/>
              <a:t>Traditional algorithms lack language understanding, limiting their ability to answer user-submitted causal questions.</a:t>
            </a:r>
          </a:p>
        </p:txBody>
      </p:sp>
      <p:sp>
        <p:nvSpPr>
          <p:cNvPr id="7" name="Text Placeholder 6">
            <a:extLst>
              <a:ext uri="{FF2B5EF4-FFF2-40B4-BE49-F238E27FC236}">
                <a16:creationId xmlns:a16="http://schemas.microsoft.com/office/drawing/2014/main" id="{871E6AE3-54B6-2A97-8050-04BD21210B76}"/>
              </a:ext>
            </a:extLst>
          </p:cNvPr>
          <p:cNvSpPr>
            <a:spLocks noGrp="1"/>
          </p:cNvSpPr>
          <p:nvPr>
            <p:ph type="body" sz="quarter" idx="3"/>
          </p:nvPr>
        </p:nvSpPr>
        <p:spPr>
          <a:xfrm>
            <a:off x="6246538" y="486488"/>
            <a:ext cx="4742467" cy="984695"/>
          </a:xfrm>
        </p:spPr>
        <p:txBody>
          <a:bodyPr anchor="t">
            <a:normAutofit/>
          </a:bodyPr>
          <a:lstStyle/>
          <a:p>
            <a:r>
              <a:rPr lang="en-US" sz="2000">
                <a:solidFill>
                  <a:schemeClr val="tx1">
                    <a:lumMod val="85000"/>
                  </a:schemeClr>
                </a:solidFill>
              </a:rPr>
              <a:t>LLMs for Causal Discovery tasks</a:t>
            </a:r>
            <a:endParaRPr lang="en-US" sz="2000" dirty="0">
              <a:solidFill>
                <a:schemeClr val="tx1">
                  <a:lumMod val="85000"/>
                </a:schemeClr>
              </a:solidFill>
            </a:endParaRPr>
          </a:p>
        </p:txBody>
      </p:sp>
      <p:sp>
        <p:nvSpPr>
          <p:cNvPr id="8" name="Content Placeholder 7">
            <a:extLst>
              <a:ext uri="{FF2B5EF4-FFF2-40B4-BE49-F238E27FC236}">
                <a16:creationId xmlns:a16="http://schemas.microsoft.com/office/drawing/2014/main" id="{0A7BD62F-8BA4-38DD-F3D0-9B651D2610E5}"/>
              </a:ext>
            </a:extLst>
          </p:cNvPr>
          <p:cNvSpPr>
            <a:spLocks noGrp="1"/>
          </p:cNvSpPr>
          <p:nvPr>
            <p:ph sz="quarter" idx="4"/>
          </p:nvPr>
        </p:nvSpPr>
        <p:spPr>
          <a:xfrm>
            <a:off x="6329485" y="1310831"/>
            <a:ext cx="4742467" cy="3854293"/>
          </a:xfrm>
        </p:spPr>
        <p:txBody>
          <a:bodyPr>
            <a:noAutofit/>
          </a:bodyPr>
          <a:lstStyle/>
          <a:p>
            <a:pPr algn="l">
              <a:lnSpc>
                <a:spcPct val="120000"/>
              </a:lnSpc>
              <a:buFont typeface="+mj-lt"/>
              <a:buAutoNum type="arabicPeriod"/>
            </a:pPr>
            <a:r>
              <a:rPr lang="en-US" sz="1600" b="1" dirty="0"/>
              <a:t>Precision:</a:t>
            </a:r>
            <a:r>
              <a:rPr lang="en-US" sz="1600" dirty="0"/>
              <a:t> LLMs lack the precision needed for complex, user-generated causal queries.</a:t>
            </a:r>
          </a:p>
          <a:p>
            <a:pPr algn="l">
              <a:lnSpc>
                <a:spcPct val="120000"/>
              </a:lnSpc>
              <a:buFont typeface="+mj-lt"/>
              <a:buAutoNum type="arabicPeriod"/>
            </a:pPr>
            <a:r>
              <a:rPr lang="en-US" sz="1600" b="1" dirty="0"/>
              <a:t>Nuanced Understanding: </a:t>
            </a:r>
            <a:r>
              <a:rPr lang="en-US" sz="1600" dirty="0"/>
              <a:t>Limited in dissecting and comprehending nuanced causal concepts without additional algorithms.</a:t>
            </a:r>
          </a:p>
          <a:p>
            <a:pPr algn="l">
              <a:lnSpc>
                <a:spcPct val="120000"/>
              </a:lnSpc>
              <a:buFont typeface="+mj-lt"/>
              <a:buAutoNum type="arabicPeriod"/>
            </a:pPr>
            <a:r>
              <a:rPr lang="en-US" sz="1600" b="1" dirty="0"/>
              <a:t>Causal Graph Construction: </a:t>
            </a:r>
            <a:r>
              <a:rPr lang="en-US" sz="1600" dirty="0"/>
              <a:t>Struggle to construct complete causal graphs due to oversimplified understanding.</a:t>
            </a:r>
          </a:p>
          <a:p>
            <a:pPr algn="l">
              <a:lnSpc>
                <a:spcPct val="120000"/>
              </a:lnSpc>
              <a:buFont typeface="+mj-lt"/>
              <a:buAutoNum type="arabicPeriod"/>
            </a:pPr>
            <a:r>
              <a:rPr lang="en-US" sz="1600" b="1" dirty="0"/>
              <a:t>Large Datasets: </a:t>
            </a:r>
            <a:r>
              <a:rPr lang="en-US" sz="1600" dirty="0"/>
              <a:t>Difficulty handling extensive datasets, missing depth and variability.</a:t>
            </a:r>
          </a:p>
        </p:txBody>
      </p:sp>
      <p:sp>
        <p:nvSpPr>
          <p:cNvPr id="13" name="Slide Number Placeholder 12">
            <a:extLst>
              <a:ext uri="{FF2B5EF4-FFF2-40B4-BE49-F238E27FC236}">
                <a16:creationId xmlns:a16="http://schemas.microsoft.com/office/drawing/2014/main" id="{69B5EDB5-C740-D276-F7F8-6BE373E2EBC0}"/>
              </a:ext>
            </a:extLst>
          </p:cNvPr>
          <p:cNvSpPr>
            <a:spLocks noGrp="1"/>
          </p:cNvSpPr>
          <p:nvPr>
            <p:ph type="sldNum" sz="quarter" idx="12"/>
          </p:nvPr>
        </p:nvSpPr>
        <p:spPr/>
        <p:txBody>
          <a:bodyPr/>
          <a:lstStyle/>
          <a:p>
            <a:fld id="{CC057153-B650-4DEB-B370-79DDCFDCE934}" type="slidenum">
              <a:rPr lang="en-US" smtClean="0"/>
              <a:t>13</a:t>
            </a:fld>
            <a:endParaRPr lang="en-US"/>
          </a:p>
        </p:txBody>
      </p:sp>
    </p:spTree>
    <p:extLst>
      <p:ext uri="{BB962C8B-B14F-4D97-AF65-F5344CB8AC3E}">
        <p14:creationId xmlns:p14="http://schemas.microsoft.com/office/powerpoint/2010/main" val="3818460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A025D-335E-4B46-00C7-9EAAAC73A359}"/>
              </a:ext>
            </a:extLst>
          </p:cNvPr>
          <p:cNvSpPr>
            <a:spLocks noGrp="1"/>
          </p:cNvSpPr>
          <p:nvPr>
            <p:ph type="title"/>
          </p:nvPr>
        </p:nvSpPr>
        <p:spPr>
          <a:xfrm>
            <a:off x="7123007" y="603501"/>
            <a:ext cx="4361693" cy="1527049"/>
          </a:xfrm>
        </p:spPr>
        <p:txBody>
          <a:bodyPr anchor="b">
            <a:normAutofit/>
          </a:bodyPr>
          <a:lstStyle/>
          <a:p>
            <a:r>
              <a:rPr lang="en-US"/>
              <a:t>Why Causality Matters</a:t>
            </a:r>
            <a:endParaRPr lang="en-US" b="0" i="1"/>
          </a:p>
        </p:txBody>
      </p:sp>
      <p:pic>
        <p:nvPicPr>
          <p:cNvPr id="5" name="Picture 4" descr="A black world map with networks">
            <a:extLst>
              <a:ext uri="{FF2B5EF4-FFF2-40B4-BE49-F238E27FC236}">
                <a16:creationId xmlns:a16="http://schemas.microsoft.com/office/drawing/2014/main" id="{CD3B05E4-1BF1-2121-7F65-DE8E7348D3A8}"/>
              </a:ext>
            </a:extLst>
          </p:cNvPr>
          <p:cNvPicPr>
            <a:picLocks noChangeAspect="1"/>
          </p:cNvPicPr>
          <p:nvPr/>
        </p:nvPicPr>
        <p:blipFill>
          <a:blip r:embed="rId3"/>
          <a:srcRect l="28336" r="15207" b="-1"/>
          <a:stretch>
            <a:fillRect/>
          </a:stretch>
        </p:blipFill>
        <p:spPr>
          <a:xfrm>
            <a:off x="1" y="10"/>
            <a:ext cx="6373368" cy="6857990"/>
          </a:xfrm>
          <a:prstGeom prst="rect">
            <a:avLst/>
          </a:prstGeom>
        </p:spPr>
      </p:pic>
      <p:sp>
        <p:nvSpPr>
          <p:cNvPr id="14" name="Content Placeholder 2">
            <a:extLst>
              <a:ext uri="{FF2B5EF4-FFF2-40B4-BE49-F238E27FC236}">
                <a16:creationId xmlns:a16="http://schemas.microsoft.com/office/drawing/2014/main" id="{C51E902F-2A6D-6D3C-CDA8-A0BACAB64718}"/>
              </a:ext>
            </a:extLst>
          </p:cNvPr>
          <p:cNvSpPr>
            <a:spLocks noGrp="1"/>
          </p:cNvSpPr>
          <p:nvPr>
            <p:ph idx="1"/>
          </p:nvPr>
        </p:nvSpPr>
        <p:spPr>
          <a:xfrm>
            <a:off x="7123007" y="2212846"/>
            <a:ext cx="4361693" cy="4096514"/>
          </a:xfrm>
        </p:spPr>
        <p:txBody>
          <a:bodyPr>
            <a:normAutofit/>
          </a:bodyPr>
          <a:lstStyle/>
          <a:p>
            <a:r>
              <a:rPr lang="en-US" sz="1800" b="1" dirty="0"/>
              <a:t>Prediction ≠ Understanding</a:t>
            </a:r>
            <a:endParaRPr lang="en-US" sz="1800" dirty="0"/>
          </a:p>
          <a:p>
            <a:pPr lvl="1"/>
            <a:r>
              <a:rPr lang="en-US" dirty="0"/>
              <a:t>Correlations describe </a:t>
            </a:r>
            <a:r>
              <a:rPr lang="en-US" i="1" dirty="0"/>
              <a:t>what tends to happen</a:t>
            </a:r>
            <a:endParaRPr lang="en-US" dirty="0"/>
          </a:p>
          <a:p>
            <a:pPr lvl="1"/>
            <a:r>
              <a:rPr lang="en-US" dirty="0"/>
              <a:t>But actions change the world — correlations break under intervention</a:t>
            </a:r>
          </a:p>
          <a:p>
            <a:pPr lvl="1"/>
            <a:r>
              <a:rPr lang="en-US" dirty="0"/>
              <a:t>Real-world systems need </a:t>
            </a:r>
            <a:r>
              <a:rPr lang="en-US" i="1" dirty="0"/>
              <a:t>stability</a:t>
            </a:r>
            <a:r>
              <a:rPr lang="en-US" dirty="0"/>
              <a:t>, </a:t>
            </a:r>
            <a:r>
              <a:rPr lang="en-US" i="1" dirty="0"/>
              <a:t>transferability</a:t>
            </a:r>
            <a:r>
              <a:rPr lang="en-US" dirty="0"/>
              <a:t>, and </a:t>
            </a:r>
            <a:r>
              <a:rPr lang="en-US" i="1" dirty="0"/>
              <a:t>control</a:t>
            </a:r>
            <a:endParaRPr lang="en-US" dirty="0"/>
          </a:p>
          <a:p>
            <a:r>
              <a:rPr lang="en-US" sz="1800" b="1" dirty="0"/>
              <a:t>Goal:</a:t>
            </a:r>
            <a:r>
              <a:rPr lang="en-US" sz="1800" dirty="0"/>
              <a:t> move from </a:t>
            </a:r>
            <a:r>
              <a:rPr lang="en-US" sz="1800" i="1" dirty="0"/>
              <a:t>seeing</a:t>
            </a:r>
            <a:r>
              <a:rPr lang="en-US" sz="1800" dirty="0"/>
              <a:t> patterns → </a:t>
            </a:r>
            <a:r>
              <a:rPr lang="en-US" sz="1800" i="1" dirty="0"/>
              <a:t>understanding</a:t>
            </a:r>
            <a:r>
              <a:rPr lang="en-US" sz="1800" dirty="0"/>
              <a:t> mechanisms</a:t>
            </a:r>
          </a:p>
        </p:txBody>
      </p:sp>
      <p:sp>
        <p:nvSpPr>
          <p:cNvPr id="3" name="Slide Number Placeholder 2">
            <a:extLst>
              <a:ext uri="{FF2B5EF4-FFF2-40B4-BE49-F238E27FC236}">
                <a16:creationId xmlns:a16="http://schemas.microsoft.com/office/drawing/2014/main" id="{295FD1F3-BF1B-411C-F310-5615872F65FA}"/>
              </a:ext>
            </a:extLst>
          </p:cNvPr>
          <p:cNvSpPr>
            <a:spLocks noGrp="1"/>
          </p:cNvSpPr>
          <p:nvPr>
            <p:ph type="sldNum" sz="quarter" idx="12"/>
          </p:nvPr>
        </p:nvSpPr>
        <p:spPr/>
        <p:txBody>
          <a:bodyPr/>
          <a:lstStyle/>
          <a:p>
            <a:fld id="{CC057153-B650-4DEB-B370-79DDCFDCE934}" type="slidenum">
              <a:rPr lang="en-US" smtClean="0"/>
              <a:t>14</a:t>
            </a:fld>
            <a:endParaRPr lang="en-US"/>
          </a:p>
        </p:txBody>
      </p:sp>
    </p:spTree>
    <p:extLst>
      <p:ext uri="{BB962C8B-B14F-4D97-AF65-F5344CB8AC3E}">
        <p14:creationId xmlns:p14="http://schemas.microsoft.com/office/powerpoint/2010/main" val="3286171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607A22F-A87A-6802-CA0F-59230D39E6E4}"/>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6C0A5C2-97B9-AC62-64C0-4575127CD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182C18-77CB-2A3E-D2B4-F9C200A1E6D3}"/>
              </a:ext>
            </a:extLst>
          </p:cNvPr>
          <p:cNvSpPr>
            <a:spLocks noGrp="1"/>
          </p:cNvSpPr>
          <p:nvPr>
            <p:ph type="title"/>
          </p:nvPr>
        </p:nvSpPr>
        <p:spPr>
          <a:xfrm>
            <a:off x="636300" y="1208895"/>
            <a:ext cx="4779572" cy="2067705"/>
          </a:xfrm>
        </p:spPr>
        <p:txBody>
          <a:bodyPr anchor="t">
            <a:normAutofit/>
          </a:bodyPr>
          <a:lstStyle/>
          <a:p>
            <a:r>
              <a:rPr lang="en-US" dirty="0"/>
              <a:t>From Observation to Intervention</a:t>
            </a:r>
          </a:p>
        </p:txBody>
      </p:sp>
      <p:pic>
        <p:nvPicPr>
          <p:cNvPr id="7" name="Picture 6" descr="A diagram of a mathematical equation&#10;&#10;AI-generated content may be incorrect.">
            <a:extLst>
              <a:ext uri="{FF2B5EF4-FFF2-40B4-BE49-F238E27FC236}">
                <a16:creationId xmlns:a16="http://schemas.microsoft.com/office/drawing/2014/main" id="{EA5D59AD-2C4C-F751-6EE8-6186B95C89E0}"/>
              </a:ext>
            </a:extLst>
          </p:cNvPr>
          <p:cNvPicPr>
            <a:picLocks noChangeAspect="1"/>
          </p:cNvPicPr>
          <p:nvPr/>
        </p:nvPicPr>
        <p:blipFill>
          <a:blip r:embed="rId2"/>
          <a:srcRect t="1295" r="3" b="3"/>
          <a:stretch>
            <a:fillRect/>
          </a:stretch>
        </p:blipFill>
        <p:spPr>
          <a:xfrm>
            <a:off x="614679" y="2469865"/>
            <a:ext cx="4673754" cy="3079329"/>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A1BD138-74CD-2178-81E2-80F768A3E8CB}"/>
                  </a:ext>
                </a:extLst>
              </p:cNvPr>
              <p:cNvSpPr>
                <a:spLocks noGrp="1"/>
              </p:cNvSpPr>
              <p:nvPr>
                <p:ph idx="1"/>
              </p:nvPr>
            </p:nvSpPr>
            <p:spPr>
              <a:xfrm>
                <a:off x="5966831" y="1319064"/>
                <a:ext cx="5546770" cy="5760721"/>
              </a:xfrm>
            </p:spPr>
            <p:txBody>
              <a:bodyPr anchor="t">
                <a:normAutofit/>
              </a:bodyPr>
              <a:lstStyle/>
              <a:p>
                <a:pPr marL="0" indent="0">
                  <a:buNone/>
                </a:pPr>
                <a:r>
                  <a:rPr lang="en-US" sz="1800" b="1" dirty="0"/>
                  <a:t>Two Questions:</a:t>
                </a:r>
                <a:endParaRPr lang="en-US" sz="1800" dirty="0"/>
              </a:p>
              <a:p>
                <a:r>
                  <a:rPr lang="en-US" sz="1800" i="1" dirty="0"/>
                  <a:t>Observation:</a:t>
                </a:r>
                <a:r>
                  <a:rPr lang="en-US" sz="1800" dirty="0"/>
                  <a:t> “What happens when X is seen?” → </a:t>
                </a:r>
                <a14:m>
                  <m:oMath xmlns:m="http://schemas.openxmlformats.org/officeDocument/2006/math">
                    <m:r>
                      <a:rPr lang="en-US" sz="1800" i="1">
                        <a:latin typeface="Cambria Math" panose="02040503050406030204" pitchFamily="18" charset="0"/>
                      </a:rPr>
                      <m:t>𝑃</m:t>
                    </m:r>
                    <m:d>
                      <m:dPr>
                        <m:ctrlPr>
                          <a:rPr lang="ar-AE" sz="1800" i="1">
                            <a:latin typeface="Cambria Math" panose="02040503050406030204" pitchFamily="18" charset="0"/>
                          </a:rPr>
                        </m:ctrlPr>
                      </m:dPr>
                      <m:e>
                        <m:r>
                          <a:rPr lang="ar-AE" sz="1800" i="1">
                            <a:latin typeface="Cambria Math" panose="02040503050406030204" pitchFamily="18" charset="0"/>
                          </a:rPr>
                          <m:t>𝑌</m:t>
                        </m:r>
                        <m:r>
                          <a:rPr lang="ar-AE" sz="1800">
                            <a:latin typeface="Cambria Math" panose="02040503050406030204" pitchFamily="18" charset="0"/>
                          </a:rPr>
                          <m:t>∣</m:t>
                        </m:r>
                        <m:r>
                          <a:rPr lang="ar-AE" sz="1800" i="1">
                            <a:latin typeface="Cambria Math" panose="02040503050406030204" pitchFamily="18" charset="0"/>
                          </a:rPr>
                          <m:t>𝑋</m:t>
                        </m:r>
                      </m:e>
                    </m:d>
                  </m:oMath>
                </a14:m>
                <a:endParaRPr lang="ar-AE" sz="1800" dirty="0"/>
              </a:p>
              <a:p>
                <a:r>
                  <a:rPr lang="en-US" sz="1800" i="1" dirty="0"/>
                  <a:t>Intervention:</a:t>
                </a:r>
                <a:r>
                  <a:rPr lang="en-US" sz="1800" dirty="0"/>
                  <a:t> “What happens when X is done?” → </a:t>
                </a:r>
                <a14:m>
                  <m:oMath xmlns:m="http://schemas.openxmlformats.org/officeDocument/2006/math">
                    <m:r>
                      <a:rPr lang="en-US" sz="1800" i="1">
                        <a:latin typeface="Cambria Math" panose="02040503050406030204" pitchFamily="18" charset="0"/>
                      </a:rPr>
                      <m:t>𝑃</m:t>
                    </m:r>
                    <m:d>
                      <m:dPr>
                        <m:ctrlPr>
                          <a:rPr lang="ar-AE" sz="1800" i="1">
                            <a:latin typeface="Cambria Math" panose="02040503050406030204" pitchFamily="18" charset="0"/>
                          </a:rPr>
                        </m:ctrlPr>
                      </m:dPr>
                      <m:e>
                        <m:r>
                          <a:rPr lang="ar-AE" sz="1800" i="1">
                            <a:latin typeface="Cambria Math" panose="02040503050406030204" pitchFamily="18" charset="0"/>
                          </a:rPr>
                          <m:t>𝑌</m:t>
                        </m:r>
                        <m:r>
                          <a:rPr lang="ar-AE" sz="1800">
                            <a:latin typeface="Cambria Math" panose="02040503050406030204" pitchFamily="18" charset="0"/>
                          </a:rPr>
                          <m:t>∣</m:t>
                        </m:r>
                        <m:r>
                          <a:rPr lang="ar-AE" sz="1800" i="1">
                            <a:latin typeface="Cambria Math" panose="02040503050406030204" pitchFamily="18" charset="0"/>
                          </a:rPr>
                          <m:t>𝑑𝑜</m:t>
                        </m:r>
                        <m:d>
                          <m:dPr>
                            <m:ctrlPr>
                              <a:rPr lang="ar-AE" sz="1800" i="1">
                                <a:latin typeface="Cambria Math" panose="02040503050406030204" pitchFamily="18" charset="0"/>
                              </a:rPr>
                            </m:ctrlPr>
                          </m:dPr>
                          <m:e>
                            <m:r>
                              <a:rPr lang="ar-AE" sz="1800" i="1">
                                <a:latin typeface="Cambria Math" panose="02040503050406030204" pitchFamily="18" charset="0"/>
                              </a:rPr>
                              <m:t>𝑋</m:t>
                            </m:r>
                          </m:e>
                        </m:d>
                      </m:e>
                    </m:d>
                  </m:oMath>
                </a14:m>
                <a:endParaRPr lang="ar-AE" sz="1800" dirty="0"/>
              </a:p>
              <a:p>
                <a:pPr marL="0" indent="0">
                  <a:buNone/>
                </a:pPr>
                <a:endParaRPr lang="en-US" sz="1800" b="1" dirty="0"/>
              </a:p>
              <a:p>
                <a:pPr marL="0" indent="0">
                  <a:buNone/>
                </a:pPr>
                <a:r>
                  <a:rPr lang="en-US" sz="1800" b="1" dirty="0"/>
                  <a:t>Why this matters</a:t>
                </a:r>
                <a:endParaRPr lang="en-US" sz="1800" dirty="0"/>
              </a:p>
              <a:p>
                <a14:m>
                  <m:oMath xmlns:m="http://schemas.openxmlformats.org/officeDocument/2006/math">
                    <m:r>
                      <a:rPr lang="en-US" sz="1800" i="1">
                        <a:latin typeface="Cambria Math" panose="02040503050406030204" pitchFamily="18" charset="0"/>
                      </a:rPr>
                      <m:t>𝑃</m:t>
                    </m:r>
                    <m:d>
                      <m:dPr>
                        <m:ctrlPr>
                          <a:rPr lang="ar-AE" sz="1800" i="1">
                            <a:latin typeface="Cambria Math" panose="02040503050406030204" pitchFamily="18" charset="0"/>
                          </a:rPr>
                        </m:ctrlPr>
                      </m:dPr>
                      <m:e>
                        <m:r>
                          <a:rPr lang="ar-AE" sz="1800" i="1">
                            <a:latin typeface="Cambria Math" panose="02040503050406030204" pitchFamily="18" charset="0"/>
                          </a:rPr>
                          <m:t>𝑌</m:t>
                        </m:r>
                        <m:r>
                          <a:rPr lang="ar-AE" sz="1800">
                            <a:latin typeface="Cambria Math" panose="02040503050406030204" pitchFamily="18" charset="0"/>
                          </a:rPr>
                          <m:t>∣</m:t>
                        </m:r>
                        <m:r>
                          <a:rPr lang="ar-AE" sz="1800" i="1">
                            <a:latin typeface="Cambria Math" panose="02040503050406030204" pitchFamily="18" charset="0"/>
                          </a:rPr>
                          <m:t>𝑋</m:t>
                        </m:r>
                      </m:e>
                    </m:d>
                  </m:oMath>
                </a14:m>
                <a:r>
                  <a:rPr lang="en-US" sz="1800" dirty="0"/>
                  <a:t> may fail when environment shifts</a:t>
                </a:r>
              </a:p>
              <a:p>
                <a14:m>
                  <m:oMath xmlns:m="http://schemas.openxmlformats.org/officeDocument/2006/math">
                    <m:r>
                      <a:rPr lang="en-US" sz="1800" i="1">
                        <a:latin typeface="Cambria Math" panose="02040503050406030204" pitchFamily="18" charset="0"/>
                      </a:rPr>
                      <m:t>𝑃</m:t>
                    </m:r>
                    <m:d>
                      <m:dPr>
                        <m:ctrlPr>
                          <a:rPr lang="ar-AE" sz="1800" i="1">
                            <a:latin typeface="Cambria Math" panose="02040503050406030204" pitchFamily="18" charset="0"/>
                          </a:rPr>
                        </m:ctrlPr>
                      </m:dPr>
                      <m:e>
                        <m:r>
                          <a:rPr lang="ar-AE" sz="1800" i="1">
                            <a:latin typeface="Cambria Math" panose="02040503050406030204" pitchFamily="18" charset="0"/>
                          </a:rPr>
                          <m:t>𝑌</m:t>
                        </m:r>
                        <m:r>
                          <a:rPr lang="ar-AE" sz="1800">
                            <a:latin typeface="Cambria Math" panose="02040503050406030204" pitchFamily="18" charset="0"/>
                          </a:rPr>
                          <m:t>∣</m:t>
                        </m:r>
                        <m:r>
                          <a:rPr lang="ar-AE" sz="1800" i="1">
                            <a:latin typeface="Cambria Math" panose="02040503050406030204" pitchFamily="18" charset="0"/>
                          </a:rPr>
                          <m:t>𝑑𝑜</m:t>
                        </m:r>
                        <m:d>
                          <m:dPr>
                            <m:ctrlPr>
                              <a:rPr lang="ar-AE" sz="1800" i="1">
                                <a:latin typeface="Cambria Math" panose="02040503050406030204" pitchFamily="18" charset="0"/>
                              </a:rPr>
                            </m:ctrlPr>
                          </m:dPr>
                          <m:e>
                            <m:r>
                              <a:rPr lang="ar-AE" sz="1800" i="1">
                                <a:latin typeface="Cambria Math" panose="02040503050406030204" pitchFamily="18" charset="0"/>
                              </a:rPr>
                              <m:t>𝑋</m:t>
                            </m:r>
                          </m:e>
                        </m:d>
                      </m:e>
                    </m:d>
                  </m:oMath>
                </a14:m>
                <a:r>
                  <a:rPr lang="en-US" sz="1800" dirty="0"/>
                  <a:t> lets agents </a:t>
                </a:r>
                <a:r>
                  <a:rPr lang="en-US" sz="1800" i="1" dirty="0"/>
                  <a:t>predict consequences</a:t>
                </a:r>
                <a:r>
                  <a:rPr lang="en-US" sz="1800" dirty="0"/>
                  <a:t> of their actions</a:t>
                </a:r>
              </a:p>
            </p:txBody>
          </p:sp>
        </mc:Choice>
        <mc:Fallback>
          <p:sp>
            <p:nvSpPr>
              <p:cNvPr id="3" name="Content Placeholder 2">
                <a:extLst>
                  <a:ext uri="{FF2B5EF4-FFF2-40B4-BE49-F238E27FC236}">
                    <a16:creationId xmlns:a16="http://schemas.microsoft.com/office/drawing/2014/main" id="{9A1BD138-74CD-2178-81E2-80F768A3E8CB}"/>
                  </a:ext>
                </a:extLst>
              </p:cNvPr>
              <p:cNvSpPr>
                <a:spLocks noGrp="1" noRot="1" noChangeAspect="1" noMove="1" noResize="1" noEditPoints="1" noAdjustHandles="1" noChangeArrowheads="1" noChangeShapeType="1" noTextEdit="1"/>
              </p:cNvSpPr>
              <p:nvPr>
                <p:ph idx="1"/>
              </p:nvPr>
            </p:nvSpPr>
            <p:spPr>
              <a:xfrm>
                <a:off x="5966831" y="1319064"/>
                <a:ext cx="5546770" cy="5760721"/>
              </a:xfrm>
              <a:blipFill>
                <a:blip r:embed="rId3"/>
                <a:stretch>
                  <a:fillRect l="-913"/>
                </a:stretch>
              </a:blipFill>
            </p:spPr>
            <p:txBody>
              <a:bodyPr/>
              <a:lstStyle/>
              <a:p>
                <a:r>
                  <a:rPr lang="en-US">
                    <a:noFill/>
                  </a:rPr>
                  <a:t> </a:t>
                </a:r>
              </a:p>
            </p:txBody>
          </p:sp>
        </mc:Fallback>
      </mc:AlternateContent>
      <p:sp>
        <p:nvSpPr>
          <p:cNvPr id="4" name="AutoShape 2">
            <a:extLst>
              <a:ext uri="{FF2B5EF4-FFF2-40B4-BE49-F238E27FC236}">
                <a16:creationId xmlns:a16="http://schemas.microsoft.com/office/drawing/2014/main" id="{907F2FE0-1EB9-97B9-F524-549A4AB7A67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Slide Number Placeholder 4">
            <a:extLst>
              <a:ext uri="{FF2B5EF4-FFF2-40B4-BE49-F238E27FC236}">
                <a16:creationId xmlns:a16="http://schemas.microsoft.com/office/drawing/2014/main" id="{A878EA7F-55AE-79B5-CD07-9683595654F7}"/>
              </a:ext>
            </a:extLst>
          </p:cNvPr>
          <p:cNvSpPr>
            <a:spLocks noGrp="1"/>
          </p:cNvSpPr>
          <p:nvPr>
            <p:ph type="sldNum" sz="quarter" idx="12"/>
          </p:nvPr>
        </p:nvSpPr>
        <p:spPr/>
        <p:txBody>
          <a:bodyPr/>
          <a:lstStyle/>
          <a:p>
            <a:fld id="{CC057153-B650-4DEB-B370-79DDCFDCE934}" type="slidenum">
              <a:rPr lang="en-US" smtClean="0"/>
              <a:t>15</a:t>
            </a:fld>
            <a:endParaRPr lang="en-US"/>
          </a:p>
        </p:txBody>
      </p:sp>
    </p:spTree>
    <p:extLst>
      <p:ext uri="{BB962C8B-B14F-4D97-AF65-F5344CB8AC3E}">
        <p14:creationId xmlns:p14="http://schemas.microsoft.com/office/powerpoint/2010/main" val="1331303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od human figure">
            <a:extLst>
              <a:ext uri="{FF2B5EF4-FFF2-40B4-BE49-F238E27FC236}">
                <a16:creationId xmlns:a16="http://schemas.microsoft.com/office/drawing/2014/main" id="{0D986B53-EC2C-2BDE-7847-D9585F631329}"/>
              </a:ext>
            </a:extLst>
          </p:cNvPr>
          <p:cNvPicPr>
            <a:picLocks noChangeAspect="1"/>
          </p:cNvPicPr>
          <p:nvPr/>
        </p:nvPicPr>
        <p:blipFill>
          <a:blip r:embed="rId2"/>
          <a:srcRect b="1573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C896AF6E-1DF7-7EF3-2F88-4C2BE07D5136}"/>
              </a:ext>
            </a:extLst>
          </p:cNvPr>
          <p:cNvSpPr>
            <a:spLocks noGrp="1"/>
          </p:cNvSpPr>
          <p:nvPr>
            <p:ph type="ctrTitle"/>
          </p:nvPr>
        </p:nvSpPr>
        <p:spPr>
          <a:xfrm>
            <a:off x="7473219" y="898373"/>
            <a:ext cx="4470544" cy="3474720"/>
          </a:xfrm>
        </p:spPr>
        <p:txBody>
          <a:bodyPr anchor="b">
            <a:normAutofit/>
          </a:bodyPr>
          <a:lstStyle/>
          <a:p>
            <a:pPr algn="l"/>
            <a:r>
              <a:rPr lang="en-US" sz="4500">
                <a:latin typeface="Menlo" panose="020B0609030804020204" pitchFamily="49" charset="0"/>
                <a:ea typeface="Menlo" panose="020B0609030804020204" pitchFamily="49" charset="0"/>
                <a:cs typeface="Menlo" panose="020B0609030804020204" pitchFamily="49" charset="0"/>
              </a:rPr>
              <a:t>PolicyGRID</a:t>
            </a:r>
            <a:r>
              <a:rPr lang="en-US" sz="4500"/>
              <a:t>: Acting to Understand, Understanding to Act</a:t>
            </a:r>
          </a:p>
        </p:txBody>
      </p:sp>
      <p:sp>
        <p:nvSpPr>
          <p:cNvPr id="3" name="Subtitle 2">
            <a:extLst>
              <a:ext uri="{FF2B5EF4-FFF2-40B4-BE49-F238E27FC236}">
                <a16:creationId xmlns:a16="http://schemas.microsoft.com/office/drawing/2014/main" id="{A632C0FE-BD6D-17E5-3C6B-9009D1D018AF}"/>
              </a:ext>
            </a:extLst>
          </p:cNvPr>
          <p:cNvSpPr>
            <a:spLocks noGrp="1"/>
          </p:cNvSpPr>
          <p:nvPr>
            <p:ph type="subTitle" idx="1"/>
          </p:nvPr>
        </p:nvSpPr>
        <p:spPr>
          <a:xfrm>
            <a:off x="7482646" y="4495013"/>
            <a:ext cx="4116410" cy="1386840"/>
          </a:xfrm>
        </p:spPr>
        <p:txBody>
          <a:bodyPr anchor="t">
            <a:normAutofit/>
          </a:bodyPr>
          <a:lstStyle/>
          <a:p>
            <a:pPr algn="l"/>
            <a:r>
              <a:rPr lang="en-US" sz="2200" i="1"/>
              <a:t>NeurIPS 2025 Workshop on Embodied World Models for Decision Making</a:t>
            </a:r>
          </a:p>
        </p:txBody>
      </p:sp>
    </p:spTree>
    <p:extLst>
      <p:ext uri="{BB962C8B-B14F-4D97-AF65-F5344CB8AC3E}">
        <p14:creationId xmlns:p14="http://schemas.microsoft.com/office/powerpoint/2010/main" val="312427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CEEAD-17F0-221F-9649-AC4ED9A85B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6D9555-9211-F45B-1585-5E816571D472}"/>
              </a:ext>
            </a:extLst>
          </p:cNvPr>
          <p:cNvSpPr>
            <a:spLocks noGrp="1"/>
          </p:cNvSpPr>
          <p:nvPr>
            <p:ph type="title"/>
          </p:nvPr>
        </p:nvSpPr>
        <p:spPr>
          <a:xfrm>
            <a:off x="614678" y="548640"/>
            <a:ext cx="10872216" cy="1133856"/>
          </a:xfrm>
        </p:spPr>
        <p:txBody>
          <a:bodyPr anchor="t">
            <a:normAutofit/>
          </a:bodyPr>
          <a:lstStyle/>
          <a:p>
            <a:r>
              <a:rPr lang="en-US" dirty="0"/>
              <a:t>The Causal Ladder</a:t>
            </a:r>
          </a:p>
        </p:txBody>
      </p:sp>
      <p:pic>
        <p:nvPicPr>
          <p:cNvPr id="1026" name="Picture 2" descr="Causality 2021 HPCC Systems, 58% OFF, 59% OFF">
            <a:extLst>
              <a:ext uri="{FF2B5EF4-FFF2-40B4-BE49-F238E27FC236}">
                <a16:creationId xmlns:a16="http://schemas.microsoft.com/office/drawing/2014/main" id="{BF9FF46C-4411-6E1E-0F9F-BF0F13EBCFC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78" y="1851172"/>
            <a:ext cx="7012235" cy="415474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18A2CA7-0696-D681-D506-1A493FFDC2E1}"/>
              </a:ext>
            </a:extLst>
          </p:cNvPr>
          <p:cNvSpPr>
            <a:spLocks noGrp="1"/>
          </p:cNvSpPr>
          <p:nvPr>
            <p:ph idx="1"/>
          </p:nvPr>
        </p:nvSpPr>
        <p:spPr>
          <a:xfrm>
            <a:off x="705106" y="1239233"/>
            <a:ext cx="11156229" cy="367625"/>
          </a:xfrm>
        </p:spPr>
        <p:txBody>
          <a:bodyPr anchor="t">
            <a:normAutofit lnSpcReduction="10000"/>
          </a:bodyPr>
          <a:lstStyle/>
          <a:p>
            <a:pPr marL="0" indent="0">
              <a:lnSpc>
                <a:spcPct val="110000"/>
              </a:lnSpc>
              <a:buNone/>
            </a:pPr>
            <a:r>
              <a:rPr lang="en-US" sz="1800" b="1" dirty="0"/>
              <a:t>Levels of Reasoning</a:t>
            </a:r>
            <a:r>
              <a:rPr lang="en-US" sz="1800" dirty="0"/>
              <a:t> </a:t>
            </a:r>
            <a:r>
              <a:rPr lang="en-US" sz="1800" i="1" dirty="0"/>
              <a:t>(Pearl, 2019)</a:t>
            </a:r>
            <a:endParaRPr lang="en-US" sz="1800" dirty="0"/>
          </a:p>
          <a:p>
            <a:pPr marL="0" indent="0">
              <a:lnSpc>
                <a:spcPct val="110000"/>
              </a:lnSpc>
              <a:buNone/>
            </a:pPr>
            <a:endParaRPr lang="en-US" sz="1800" b="1" dirty="0">
              <a:latin typeface="Menlo" panose="020B0609030804020204" pitchFamily="49" charset="0"/>
              <a:ea typeface="Menlo" panose="020B0609030804020204" pitchFamily="49" charset="0"/>
              <a:cs typeface="Menlo" panose="020B0609030804020204" pitchFamily="49" charset="0"/>
            </a:endParaRPr>
          </a:p>
          <a:p>
            <a:pPr>
              <a:lnSpc>
                <a:spcPct val="110000"/>
              </a:lnSpc>
            </a:pPr>
            <a:endParaRPr lang="en-US" sz="1800" dirty="0"/>
          </a:p>
        </p:txBody>
      </p:sp>
      <p:sp>
        <p:nvSpPr>
          <p:cNvPr id="4" name="Rectangle 3">
            <a:extLst>
              <a:ext uri="{FF2B5EF4-FFF2-40B4-BE49-F238E27FC236}">
                <a16:creationId xmlns:a16="http://schemas.microsoft.com/office/drawing/2014/main" id="{97F04AB2-BA4C-AFFB-5897-E013B2CDED24}"/>
              </a:ext>
            </a:extLst>
          </p:cNvPr>
          <p:cNvSpPr/>
          <p:nvPr/>
        </p:nvSpPr>
        <p:spPr>
          <a:xfrm>
            <a:off x="1979721" y="2574524"/>
            <a:ext cx="5734974" cy="2175030"/>
          </a:xfrm>
          <a:prstGeom prst="rect">
            <a:avLst/>
          </a:prstGeom>
          <a:noFill/>
          <a:ln w="5715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B278176-1CBE-C094-D07F-1A425DEB1390}"/>
              </a:ext>
            </a:extLst>
          </p:cNvPr>
          <p:cNvSpPr txBox="1"/>
          <p:nvPr/>
        </p:nvSpPr>
        <p:spPr>
          <a:xfrm>
            <a:off x="7957188" y="2410153"/>
            <a:ext cx="3816754" cy="2121415"/>
          </a:xfrm>
          <a:prstGeom prst="rect">
            <a:avLst/>
          </a:prstGeom>
          <a:noFill/>
        </p:spPr>
        <p:txBody>
          <a:bodyPr wrap="square">
            <a:spAutoFit/>
          </a:bodyPr>
          <a:lstStyle/>
          <a:p>
            <a:pPr marL="0" indent="0">
              <a:lnSpc>
                <a:spcPct val="150000"/>
              </a:lnSpc>
              <a:buNone/>
            </a:pPr>
            <a:r>
              <a:rPr lang="en-US" sz="1800" b="1" dirty="0" err="1">
                <a:latin typeface="Menlo" panose="020B0609030804020204" pitchFamily="49" charset="0"/>
                <a:ea typeface="Menlo" panose="020B0609030804020204" pitchFamily="49" charset="0"/>
                <a:cs typeface="Menlo" panose="020B0609030804020204" pitchFamily="49" charset="0"/>
              </a:rPr>
              <a:t>PolicyGRID</a:t>
            </a:r>
            <a:r>
              <a:rPr lang="en-US" b="1" dirty="0">
                <a:latin typeface="Menlo" panose="020B0609030804020204" pitchFamily="49" charset="0"/>
                <a:ea typeface="Menlo" panose="020B0609030804020204" pitchFamily="49" charset="0"/>
                <a:cs typeface="Menlo" panose="020B0609030804020204" pitchFamily="49" charset="0"/>
              </a:rPr>
              <a:t> </a:t>
            </a:r>
            <a:r>
              <a:rPr lang="en-US" sz="1800" b="1" dirty="0"/>
              <a:t>operates at 2–3</a:t>
            </a:r>
            <a:endParaRPr lang="en-US" b="1" dirty="0"/>
          </a:p>
          <a:p>
            <a:pPr marL="0" indent="0">
              <a:lnSpc>
                <a:spcPct val="150000"/>
              </a:lnSpc>
              <a:buNone/>
            </a:pPr>
            <a:r>
              <a:rPr lang="en-US" sz="1800" b="1" dirty="0"/>
              <a:t>- </a:t>
            </a:r>
            <a:r>
              <a:rPr lang="en-US" sz="1800" dirty="0"/>
              <a:t>Learns </a:t>
            </a:r>
            <a:r>
              <a:rPr lang="en-US" sz="1800" i="1" dirty="0"/>
              <a:t>how actions change outcomes</a:t>
            </a:r>
            <a:endParaRPr lang="en-US" sz="1800" dirty="0"/>
          </a:p>
          <a:p>
            <a:pPr>
              <a:lnSpc>
                <a:spcPct val="150000"/>
              </a:lnSpc>
            </a:pPr>
            <a:r>
              <a:rPr lang="en-US" sz="1800" dirty="0"/>
              <a:t>- Uses causal understanding to design better control policies</a:t>
            </a:r>
          </a:p>
        </p:txBody>
      </p:sp>
      <p:sp>
        <p:nvSpPr>
          <p:cNvPr id="5" name="Slide Number Placeholder 4">
            <a:extLst>
              <a:ext uri="{FF2B5EF4-FFF2-40B4-BE49-F238E27FC236}">
                <a16:creationId xmlns:a16="http://schemas.microsoft.com/office/drawing/2014/main" id="{B704E47A-8642-28EB-2052-134E301DF3E5}"/>
              </a:ext>
            </a:extLst>
          </p:cNvPr>
          <p:cNvSpPr>
            <a:spLocks noGrp="1"/>
          </p:cNvSpPr>
          <p:nvPr>
            <p:ph type="sldNum" sz="quarter" idx="12"/>
          </p:nvPr>
        </p:nvSpPr>
        <p:spPr/>
        <p:txBody>
          <a:bodyPr/>
          <a:lstStyle/>
          <a:p>
            <a:fld id="{CC057153-B650-4DEB-B370-79DDCFDCE934}" type="slidenum">
              <a:rPr lang="en-US" smtClean="0"/>
              <a:t>17</a:t>
            </a:fld>
            <a:endParaRPr lang="en-US"/>
          </a:p>
        </p:txBody>
      </p:sp>
    </p:spTree>
    <p:extLst>
      <p:ext uri="{BB962C8B-B14F-4D97-AF65-F5344CB8AC3E}">
        <p14:creationId xmlns:p14="http://schemas.microsoft.com/office/powerpoint/2010/main" val="1139942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D07CD-D2FB-85FF-78CC-0BF6A95DA274}"/>
              </a:ext>
            </a:extLst>
          </p:cNvPr>
          <p:cNvSpPr>
            <a:spLocks noGrp="1"/>
          </p:cNvSpPr>
          <p:nvPr>
            <p:ph type="title"/>
          </p:nvPr>
        </p:nvSpPr>
        <p:spPr/>
        <p:txBody>
          <a:bodyPr/>
          <a:lstStyle/>
          <a:p>
            <a:r>
              <a:rPr lang="en-US" dirty="0"/>
              <a:t>Why </a:t>
            </a:r>
            <a:r>
              <a:rPr lang="en-US" sz="4000" b="0" dirty="0" err="1">
                <a:latin typeface="Menlo" panose="020B0609030804020204" pitchFamily="49" charset="0"/>
                <a:ea typeface="Menlo" panose="020B0609030804020204" pitchFamily="49" charset="0"/>
                <a:cs typeface="Menlo" panose="020B0609030804020204" pitchFamily="49" charset="0"/>
              </a:rPr>
              <a:t>PolicyGRID</a:t>
            </a:r>
            <a:endParaRPr lang="en-US" sz="4000" b="0" dirty="0">
              <a:latin typeface="Menlo" panose="020B0609030804020204" pitchFamily="49" charset="0"/>
              <a:ea typeface="Menlo" panose="020B0609030804020204" pitchFamily="49" charset="0"/>
              <a:cs typeface="Menlo" panose="020B0609030804020204" pitchFamily="49" charset="0"/>
            </a:endParaRPr>
          </a:p>
        </p:txBody>
      </p:sp>
      <p:sp>
        <p:nvSpPr>
          <p:cNvPr id="3" name="Content Placeholder 2">
            <a:extLst>
              <a:ext uri="{FF2B5EF4-FFF2-40B4-BE49-F238E27FC236}">
                <a16:creationId xmlns:a16="http://schemas.microsoft.com/office/drawing/2014/main" id="{6581D4FA-CF52-DFC3-A9FB-D8964865687B}"/>
              </a:ext>
            </a:extLst>
          </p:cNvPr>
          <p:cNvSpPr>
            <a:spLocks noGrp="1"/>
          </p:cNvSpPr>
          <p:nvPr>
            <p:ph idx="1"/>
          </p:nvPr>
        </p:nvSpPr>
        <p:spPr>
          <a:xfrm>
            <a:off x="612647" y="1715532"/>
            <a:ext cx="10653579" cy="2719308"/>
          </a:xfrm>
        </p:spPr>
        <p:txBody>
          <a:bodyPr/>
          <a:lstStyle/>
          <a:p>
            <a:pPr marL="0" indent="0">
              <a:buNone/>
            </a:pPr>
            <a:r>
              <a:rPr lang="en-US" b="1" dirty="0"/>
              <a:t>Bridging Understanding and Action</a:t>
            </a:r>
            <a:endParaRPr lang="en-US" dirty="0"/>
          </a:p>
          <a:p>
            <a:r>
              <a:rPr lang="en-US" dirty="0"/>
              <a:t>Existing agents → </a:t>
            </a:r>
            <a:r>
              <a:rPr lang="en-US" i="1" dirty="0"/>
              <a:t>ignore causality</a:t>
            </a:r>
            <a:r>
              <a:rPr lang="en-US" dirty="0"/>
              <a:t> or treat it as </a:t>
            </a:r>
            <a:r>
              <a:rPr lang="en-US" i="1" dirty="0"/>
              <a:t>offline pre-processing</a:t>
            </a:r>
            <a:endParaRPr lang="en-US" dirty="0"/>
          </a:p>
          <a:p>
            <a:r>
              <a:rPr lang="en-US" dirty="0" err="1">
                <a:latin typeface="Menlo" panose="020B0609030804020204" pitchFamily="49" charset="0"/>
                <a:ea typeface="Menlo" panose="020B0609030804020204" pitchFamily="49" charset="0"/>
                <a:cs typeface="Menlo" panose="020B0609030804020204" pitchFamily="49" charset="0"/>
              </a:rPr>
              <a:t>PolicyGRID</a:t>
            </a:r>
            <a:r>
              <a:rPr lang="en-US" dirty="0">
                <a:latin typeface="Menlo" panose="020B0609030804020204" pitchFamily="49" charset="0"/>
                <a:ea typeface="Menlo" panose="020B0609030804020204" pitchFamily="49" charset="0"/>
                <a:cs typeface="Menlo" panose="020B0609030804020204" pitchFamily="49" charset="0"/>
              </a:rPr>
              <a:t>:</a:t>
            </a:r>
            <a:br>
              <a:rPr lang="en-US" dirty="0"/>
            </a:br>
            <a:r>
              <a:rPr lang="en-US" dirty="0"/>
              <a:t>→ </a:t>
            </a:r>
            <a:r>
              <a:rPr lang="en-US" i="1" dirty="0"/>
              <a:t>discovers</a:t>
            </a:r>
            <a:r>
              <a:rPr lang="en-US" dirty="0"/>
              <a:t> causal structure</a:t>
            </a:r>
            <a:br>
              <a:rPr lang="en-US" dirty="0"/>
            </a:br>
            <a:r>
              <a:rPr lang="en-US" dirty="0"/>
              <a:t>→ </a:t>
            </a:r>
            <a:r>
              <a:rPr lang="en-US" i="1" dirty="0"/>
              <a:t>validates</a:t>
            </a:r>
            <a:r>
              <a:rPr lang="en-US" dirty="0"/>
              <a:t> interventions</a:t>
            </a:r>
            <a:br>
              <a:rPr lang="en-US" dirty="0"/>
            </a:br>
            <a:r>
              <a:rPr lang="en-US" dirty="0"/>
              <a:t>→ </a:t>
            </a:r>
            <a:r>
              <a:rPr lang="en-US" i="1" dirty="0"/>
              <a:t>translates</a:t>
            </a:r>
            <a:r>
              <a:rPr lang="en-US" dirty="0"/>
              <a:t> causal knowledge into adaptive policies</a:t>
            </a:r>
          </a:p>
        </p:txBody>
      </p:sp>
      <p:sp>
        <p:nvSpPr>
          <p:cNvPr id="5" name="TextBox 4">
            <a:extLst>
              <a:ext uri="{FF2B5EF4-FFF2-40B4-BE49-F238E27FC236}">
                <a16:creationId xmlns:a16="http://schemas.microsoft.com/office/drawing/2014/main" id="{65C4C005-1B82-AFA5-6460-98DB86CA550F}"/>
              </a:ext>
            </a:extLst>
          </p:cNvPr>
          <p:cNvSpPr txBox="1"/>
          <p:nvPr/>
        </p:nvSpPr>
        <p:spPr>
          <a:xfrm>
            <a:off x="612647" y="4901684"/>
            <a:ext cx="10653579" cy="523220"/>
          </a:xfrm>
          <a:prstGeom prst="rect">
            <a:avLst/>
          </a:prstGeom>
          <a:noFill/>
        </p:spPr>
        <p:txBody>
          <a:bodyPr wrap="square">
            <a:spAutoFit/>
          </a:bodyPr>
          <a:lstStyle/>
          <a:p>
            <a:pPr marL="0" indent="0" algn="ctr">
              <a:buNone/>
            </a:pPr>
            <a:r>
              <a:rPr lang="en-US" sz="2800" b="1" i="1" dirty="0"/>
              <a:t>Acting to Understand, Understanding to Act</a:t>
            </a:r>
            <a:endParaRPr lang="en-US" sz="2800" i="1" dirty="0"/>
          </a:p>
        </p:txBody>
      </p:sp>
      <p:sp>
        <p:nvSpPr>
          <p:cNvPr id="6" name="TextBox 5">
            <a:extLst>
              <a:ext uri="{FF2B5EF4-FFF2-40B4-BE49-F238E27FC236}">
                <a16:creationId xmlns:a16="http://schemas.microsoft.com/office/drawing/2014/main" id="{54942EF7-C836-E17B-9F26-50A428D77901}"/>
              </a:ext>
            </a:extLst>
          </p:cNvPr>
          <p:cNvSpPr txBox="1"/>
          <p:nvPr/>
        </p:nvSpPr>
        <p:spPr>
          <a:xfrm>
            <a:off x="-1211580" y="-1291590"/>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F2A495D8-929E-4FAD-CB7B-61D1B5B81ACB}"/>
              </a:ext>
            </a:extLst>
          </p:cNvPr>
          <p:cNvSpPr>
            <a:spLocks noGrp="1"/>
          </p:cNvSpPr>
          <p:nvPr>
            <p:ph type="sldNum" sz="quarter" idx="12"/>
          </p:nvPr>
        </p:nvSpPr>
        <p:spPr/>
        <p:txBody>
          <a:bodyPr/>
          <a:lstStyle/>
          <a:p>
            <a:fld id="{CC057153-B650-4DEB-B370-79DDCFDCE934}" type="slidenum">
              <a:rPr lang="en-US" smtClean="0"/>
              <a:t>18</a:t>
            </a:fld>
            <a:endParaRPr lang="en-US"/>
          </a:p>
        </p:txBody>
      </p:sp>
    </p:spTree>
    <p:extLst>
      <p:ext uri="{BB962C8B-B14F-4D97-AF65-F5344CB8AC3E}">
        <p14:creationId xmlns:p14="http://schemas.microsoft.com/office/powerpoint/2010/main" val="323495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1AD8D-CC06-63F3-9A68-5D6350056E66}"/>
              </a:ext>
            </a:extLst>
          </p:cNvPr>
          <p:cNvSpPr>
            <a:spLocks noGrp="1"/>
          </p:cNvSpPr>
          <p:nvPr>
            <p:ph type="title"/>
          </p:nvPr>
        </p:nvSpPr>
        <p:spPr>
          <a:xfrm>
            <a:off x="594617" y="706096"/>
            <a:ext cx="10872216" cy="1133856"/>
          </a:xfrm>
        </p:spPr>
        <p:txBody>
          <a:bodyPr anchor="t">
            <a:normAutofit/>
          </a:bodyPr>
          <a:lstStyle/>
          <a:p>
            <a:r>
              <a:rPr lang="en-US" sz="4000" b="0" dirty="0" err="1">
                <a:latin typeface="Menlo" panose="020B0609030804020204" pitchFamily="49" charset="0"/>
                <a:ea typeface="Menlo" panose="020B0609030804020204" pitchFamily="49" charset="0"/>
                <a:cs typeface="Menlo" panose="020B0609030804020204" pitchFamily="49" charset="0"/>
              </a:rPr>
              <a:t>PolicyGRID</a:t>
            </a:r>
            <a:endParaRPr lang="en-US" sz="4000" b="0" dirty="0">
              <a:latin typeface="Menlo" panose="020B0609030804020204" pitchFamily="49" charset="0"/>
              <a:ea typeface="Menlo" panose="020B0609030804020204" pitchFamily="49" charset="0"/>
              <a:cs typeface="Menlo" panose="020B0609030804020204" pitchFamily="49" charset="0"/>
            </a:endParaRPr>
          </a:p>
        </p:txBody>
      </p:sp>
      <p:pic>
        <p:nvPicPr>
          <p:cNvPr id="2050" name="Picture 2">
            <a:extLst>
              <a:ext uri="{FF2B5EF4-FFF2-40B4-BE49-F238E27FC236}">
                <a16:creationId xmlns:a16="http://schemas.microsoft.com/office/drawing/2014/main" id="{1F9A20ED-88AC-8977-0600-49AB5C5BD4D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02" y="1477759"/>
            <a:ext cx="8605245" cy="410900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8B4D2605-91DE-6DF6-50A4-978B308B5879}"/>
              </a:ext>
            </a:extLst>
          </p:cNvPr>
          <p:cNvSpPr>
            <a:spLocks noGrp="1"/>
          </p:cNvSpPr>
          <p:nvPr>
            <p:ph idx="1"/>
          </p:nvPr>
        </p:nvSpPr>
        <p:spPr>
          <a:xfrm>
            <a:off x="9234102" y="2086066"/>
            <a:ext cx="2752990" cy="2685868"/>
          </a:xfrm>
        </p:spPr>
        <p:txBody>
          <a:bodyPr anchor="t">
            <a:normAutofit/>
          </a:bodyPr>
          <a:lstStyle/>
          <a:p>
            <a:pPr marL="457200" indent="-457200">
              <a:buFont typeface="+mj-lt"/>
              <a:buAutoNum type="arabicPeriod"/>
            </a:pPr>
            <a:r>
              <a:rPr lang="en-US" sz="1800" dirty="0"/>
              <a:t>Discovering causal structure from data</a:t>
            </a:r>
          </a:p>
          <a:p>
            <a:pPr marL="457200" indent="-457200">
              <a:buFont typeface="+mj-lt"/>
              <a:buAutoNum type="arabicPeriod"/>
            </a:pPr>
            <a:r>
              <a:rPr lang="en-US" sz="1800" dirty="0"/>
              <a:t>Validating causal relationships </a:t>
            </a:r>
          </a:p>
          <a:p>
            <a:pPr marL="457200" indent="-457200">
              <a:buFont typeface="+mj-lt"/>
              <a:buAutoNum type="arabicPeriod"/>
            </a:pPr>
            <a:r>
              <a:rPr lang="en-US" sz="1800" dirty="0"/>
              <a:t>Translating causal knowledge into policies.</a:t>
            </a:r>
          </a:p>
        </p:txBody>
      </p:sp>
      <p:sp>
        <p:nvSpPr>
          <p:cNvPr id="3" name="Slide Number Placeholder 2">
            <a:extLst>
              <a:ext uri="{FF2B5EF4-FFF2-40B4-BE49-F238E27FC236}">
                <a16:creationId xmlns:a16="http://schemas.microsoft.com/office/drawing/2014/main" id="{C573413F-6247-36F2-00AE-61CF957E543D}"/>
              </a:ext>
            </a:extLst>
          </p:cNvPr>
          <p:cNvSpPr>
            <a:spLocks noGrp="1"/>
          </p:cNvSpPr>
          <p:nvPr>
            <p:ph type="sldNum" sz="quarter" idx="12"/>
          </p:nvPr>
        </p:nvSpPr>
        <p:spPr/>
        <p:txBody>
          <a:bodyPr/>
          <a:lstStyle/>
          <a:p>
            <a:fld id="{CC057153-B650-4DEB-B370-79DDCFDCE934}" type="slidenum">
              <a:rPr lang="en-US" smtClean="0"/>
              <a:t>19</a:t>
            </a:fld>
            <a:endParaRPr lang="en-US"/>
          </a:p>
        </p:txBody>
      </p:sp>
    </p:spTree>
    <p:extLst>
      <p:ext uri="{BB962C8B-B14F-4D97-AF65-F5344CB8AC3E}">
        <p14:creationId xmlns:p14="http://schemas.microsoft.com/office/powerpoint/2010/main" val="2940174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34FBB-E052-94E5-ABA1-9FCF5C42CEA4}"/>
              </a:ext>
            </a:extLst>
          </p:cNvPr>
          <p:cNvSpPr>
            <a:spLocks noGrp="1"/>
          </p:cNvSpPr>
          <p:nvPr>
            <p:ph type="title"/>
          </p:nvPr>
        </p:nvSpPr>
        <p:spPr/>
        <p:txBody>
          <a:bodyPr/>
          <a:lstStyle/>
          <a:p>
            <a:r>
              <a:rPr lang="en-US" dirty="0"/>
              <a:t>Correlation vs Causation</a:t>
            </a:r>
          </a:p>
        </p:txBody>
      </p:sp>
      <p:pic>
        <p:nvPicPr>
          <p:cNvPr id="8" name="Picture 7" descr="A person in a cape&#10;&#10;AI-generated content may be incorrect.">
            <a:extLst>
              <a:ext uri="{FF2B5EF4-FFF2-40B4-BE49-F238E27FC236}">
                <a16:creationId xmlns:a16="http://schemas.microsoft.com/office/drawing/2014/main" id="{AB0A88D4-5BEE-34A4-D0A3-D721029A5289}"/>
              </a:ext>
            </a:extLst>
          </p:cNvPr>
          <p:cNvPicPr>
            <a:picLocks noChangeAspect="1"/>
          </p:cNvPicPr>
          <p:nvPr/>
        </p:nvPicPr>
        <p:blipFill>
          <a:blip r:embed="rId3"/>
          <a:stretch>
            <a:fillRect/>
          </a:stretch>
        </p:blipFill>
        <p:spPr>
          <a:xfrm>
            <a:off x="1582560" y="1363656"/>
            <a:ext cx="9026879" cy="5087877"/>
          </a:xfrm>
          <a:prstGeom prst="rect">
            <a:avLst/>
          </a:prstGeom>
        </p:spPr>
      </p:pic>
      <p:sp>
        <p:nvSpPr>
          <p:cNvPr id="9" name="Slide Number Placeholder 8">
            <a:extLst>
              <a:ext uri="{FF2B5EF4-FFF2-40B4-BE49-F238E27FC236}">
                <a16:creationId xmlns:a16="http://schemas.microsoft.com/office/drawing/2014/main" id="{278546FD-F977-BB70-B282-7DD17E035F35}"/>
              </a:ext>
            </a:extLst>
          </p:cNvPr>
          <p:cNvSpPr>
            <a:spLocks noGrp="1"/>
          </p:cNvSpPr>
          <p:nvPr>
            <p:ph type="sldNum" sz="quarter" idx="12"/>
          </p:nvPr>
        </p:nvSpPr>
        <p:spPr/>
        <p:txBody>
          <a:bodyPr/>
          <a:lstStyle/>
          <a:p>
            <a:fld id="{CC057153-B650-4DEB-B370-79DDCFDCE934}" type="slidenum">
              <a:rPr lang="en-US" smtClean="0"/>
              <a:t>2</a:t>
            </a:fld>
            <a:endParaRPr lang="en-US"/>
          </a:p>
        </p:txBody>
      </p:sp>
    </p:spTree>
    <p:extLst>
      <p:ext uri="{BB962C8B-B14F-4D97-AF65-F5344CB8AC3E}">
        <p14:creationId xmlns:p14="http://schemas.microsoft.com/office/powerpoint/2010/main" val="4197940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3BB70-4773-B4F1-28C0-99A91B05DB70}"/>
              </a:ext>
            </a:extLst>
          </p:cNvPr>
          <p:cNvSpPr>
            <a:spLocks noGrp="1"/>
          </p:cNvSpPr>
          <p:nvPr>
            <p:ph type="title"/>
          </p:nvPr>
        </p:nvSpPr>
        <p:spPr/>
        <p:txBody>
          <a:bodyPr/>
          <a:lstStyle/>
          <a:p>
            <a:r>
              <a:rPr lang="en-US" dirty="0"/>
              <a:t>Discovery Module</a:t>
            </a:r>
          </a:p>
        </p:txBody>
      </p:sp>
      <p:pic>
        <p:nvPicPr>
          <p:cNvPr id="3074" name="Picture 2">
            <a:extLst>
              <a:ext uri="{FF2B5EF4-FFF2-40B4-BE49-F238E27FC236}">
                <a16:creationId xmlns:a16="http://schemas.microsoft.com/office/drawing/2014/main" id="{151DF3BF-0859-E2F0-2DC8-9DB4D93855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17" y="1700426"/>
            <a:ext cx="11753385" cy="345714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D384A9A-E994-7C7B-C956-8DD8C2F834DE}"/>
              </a:ext>
            </a:extLst>
          </p:cNvPr>
          <p:cNvSpPr>
            <a:spLocks noGrp="1"/>
          </p:cNvSpPr>
          <p:nvPr>
            <p:ph type="sldNum" sz="quarter" idx="12"/>
          </p:nvPr>
        </p:nvSpPr>
        <p:spPr/>
        <p:txBody>
          <a:bodyPr/>
          <a:lstStyle/>
          <a:p>
            <a:fld id="{CC057153-B650-4DEB-B370-79DDCFDCE934}" type="slidenum">
              <a:rPr lang="en-US" smtClean="0"/>
              <a:t>20</a:t>
            </a:fld>
            <a:endParaRPr lang="en-US"/>
          </a:p>
        </p:txBody>
      </p:sp>
    </p:spTree>
    <p:extLst>
      <p:ext uri="{BB962C8B-B14F-4D97-AF65-F5344CB8AC3E}">
        <p14:creationId xmlns:p14="http://schemas.microsoft.com/office/powerpoint/2010/main" val="2551080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8DE84-E34C-733F-2CF1-04DEBB5200E6}"/>
              </a:ext>
            </a:extLst>
          </p:cNvPr>
          <p:cNvSpPr>
            <a:spLocks noGrp="1"/>
          </p:cNvSpPr>
          <p:nvPr>
            <p:ph type="title"/>
          </p:nvPr>
        </p:nvSpPr>
        <p:spPr/>
        <p:txBody>
          <a:bodyPr/>
          <a:lstStyle/>
          <a:p>
            <a:r>
              <a:rPr lang="en-US" b="0" dirty="0"/>
              <a:t>Discovery Module: </a:t>
            </a:r>
            <a:r>
              <a:rPr lang="en-US" dirty="0"/>
              <a:t>Hypothesis Generation</a:t>
            </a:r>
          </a:p>
        </p:txBody>
      </p:sp>
      <p:sp>
        <p:nvSpPr>
          <p:cNvPr id="3" name="Content Placeholder 2">
            <a:extLst>
              <a:ext uri="{FF2B5EF4-FFF2-40B4-BE49-F238E27FC236}">
                <a16:creationId xmlns:a16="http://schemas.microsoft.com/office/drawing/2014/main" id="{51263161-FA45-659C-9569-7C8929982AD6}"/>
              </a:ext>
            </a:extLst>
          </p:cNvPr>
          <p:cNvSpPr>
            <a:spLocks noGrp="1"/>
          </p:cNvSpPr>
          <p:nvPr>
            <p:ph idx="1"/>
          </p:nvPr>
        </p:nvSpPr>
        <p:spPr>
          <a:xfrm>
            <a:off x="6534615" y="2259565"/>
            <a:ext cx="4731611" cy="2432721"/>
          </a:xfrm>
        </p:spPr>
        <p:txBody>
          <a:bodyPr/>
          <a:lstStyle/>
          <a:p>
            <a:r>
              <a:rPr lang="en-US" dirty="0"/>
              <a:t>3 generators: PC, SAM, LLM</a:t>
            </a:r>
          </a:p>
          <a:p>
            <a:r>
              <a:rPr lang="en-US" dirty="0"/>
              <a:t>Hypothesis edge union + scored ranking</a:t>
            </a:r>
          </a:p>
          <a:p>
            <a:r>
              <a:rPr lang="en-US" dirty="0"/>
              <a:t>Start iterative testing in ascending order of confidence scores</a:t>
            </a:r>
          </a:p>
        </p:txBody>
      </p:sp>
      <p:pic>
        <p:nvPicPr>
          <p:cNvPr id="4" name="Picture 2">
            <a:extLst>
              <a:ext uri="{FF2B5EF4-FFF2-40B4-BE49-F238E27FC236}">
                <a16:creationId xmlns:a16="http://schemas.microsoft.com/office/drawing/2014/main" id="{E2743BC4-0A69-CFD4-0AC1-61D561E494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5" r="57412" b="15517"/>
          <a:stretch>
            <a:fillRect/>
          </a:stretch>
        </p:blipFill>
        <p:spPr bwMode="auto">
          <a:xfrm>
            <a:off x="612647" y="1900405"/>
            <a:ext cx="5264045" cy="315104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0B8D790C-3C2E-AB3B-3416-F1EF9F3D46B8}"/>
              </a:ext>
            </a:extLst>
          </p:cNvPr>
          <p:cNvSpPr>
            <a:spLocks noGrp="1"/>
          </p:cNvSpPr>
          <p:nvPr>
            <p:ph type="sldNum" sz="quarter" idx="12"/>
          </p:nvPr>
        </p:nvSpPr>
        <p:spPr/>
        <p:txBody>
          <a:bodyPr/>
          <a:lstStyle/>
          <a:p>
            <a:fld id="{CC057153-B650-4DEB-B370-79DDCFDCE934}" type="slidenum">
              <a:rPr lang="en-US" smtClean="0"/>
              <a:t>21</a:t>
            </a:fld>
            <a:endParaRPr lang="en-US"/>
          </a:p>
        </p:txBody>
      </p:sp>
    </p:spTree>
    <p:extLst>
      <p:ext uri="{BB962C8B-B14F-4D97-AF65-F5344CB8AC3E}">
        <p14:creationId xmlns:p14="http://schemas.microsoft.com/office/powerpoint/2010/main" val="1040269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2686C-2FF0-C554-98B9-27773FAC4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502427-3B5E-51CC-E02C-A13176C2B502}"/>
              </a:ext>
            </a:extLst>
          </p:cNvPr>
          <p:cNvSpPr>
            <a:spLocks noGrp="1"/>
          </p:cNvSpPr>
          <p:nvPr>
            <p:ph type="title"/>
          </p:nvPr>
        </p:nvSpPr>
        <p:spPr/>
        <p:txBody>
          <a:bodyPr/>
          <a:lstStyle/>
          <a:p>
            <a:r>
              <a:rPr lang="en-US" b="0" dirty="0"/>
              <a:t>Discovery Module: </a:t>
            </a:r>
            <a:r>
              <a:rPr lang="en-US" dirty="0"/>
              <a:t>Interventions</a:t>
            </a:r>
          </a:p>
        </p:txBody>
      </p:sp>
      <p:sp>
        <p:nvSpPr>
          <p:cNvPr id="3" name="Content Placeholder 2">
            <a:extLst>
              <a:ext uri="{FF2B5EF4-FFF2-40B4-BE49-F238E27FC236}">
                <a16:creationId xmlns:a16="http://schemas.microsoft.com/office/drawing/2014/main" id="{245A2E8C-1D0E-47F6-9595-B7DB02451410}"/>
              </a:ext>
            </a:extLst>
          </p:cNvPr>
          <p:cNvSpPr>
            <a:spLocks noGrp="1"/>
          </p:cNvSpPr>
          <p:nvPr>
            <p:ph idx="1"/>
          </p:nvPr>
        </p:nvSpPr>
        <p:spPr>
          <a:xfrm>
            <a:off x="6443657" y="1606452"/>
            <a:ext cx="4330168" cy="1648103"/>
          </a:xfrm>
        </p:spPr>
        <p:txBody>
          <a:bodyPr/>
          <a:lstStyle/>
          <a:p>
            <a:r>
              <a:rPr lang="en-US" dirty="0"/>
              <a:t>Intervention on each edge</a:t>
            </a:r>
          </a:p>
          <a:p>
            <a:r>
              <a:rPr lang="en-US" dirty="0"/>
              <a:t>LLM designs the intervention to be executed</a:t>
            </a:r>
          </a:p>
        </p:txBody>
      </p:sp>
      <p:pic>
        <p:nvPicPr>
          <p:cNvPr id="5" name="Picture 2">
            <a:extLst>
              <a:ext uri="{FF2B5EF4-FFF2-40B4-BE49-F238E27FC236}">
                <a16:creationId xmlns:a16="http://schemas.microsoft.com/office/drawing/2014/main" id="{9815F175-52DF-AD26-7B8F-1629EB59A8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441" r="27822" b="15326"/>
          <a:stretch>
            <a:fillRect/>
          </a:stretch>
        </p:blipFill>
        <p:spPr bwMode="auto">
          <a:xfrm>
            <a:off x="925774" y="1558233"/>
            <a:ext cx="5025482" cy="420916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D837599-0401-77E7-F535-9355622173D3}"/>
              </a:ext>
            </a:extLst>
          </p:cNvPr>
          <p:cNvSpPr>
            <a:spLocks noGrp="1"/>
          </p:cNvSpPr>
          <p:nvPr>
            <p:ph type="sldNum" sz="quarter" idx="12"/>
          </p:nvPr>
        </p:nvSpPr>
        <p:spPr/>
        <p:txBody>
          <a:bodyPr/>
          <a:lstStyle/>
          <a:p>
            <a:fld id="{CC057153-B650-4DEB-B370-79DDCFDCE934}" type="slidenum">
              <a:rPr lang="en-US" smtClean="0"/>
              <a:t>22</a:t>
            </a:fld>
            <a:endParaRPr lang="en-US"/>
          </a:p>
        </p:txBody>
      </p:sp>
    </p:spTree>
    <p:extLst>
      <p:ext uri="{BB962C8B-B14F-4D97-AF65-F5344CB8AC3E}">
        <p14:creationId xmlns:p14="http://schemas.microsoft.com/office/powerpoint/2010/main" val="1595135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8A418DF-DD96-3B8C-FA42-E3968CCBE332}"/>
              </a:ext>
            </a:extLst>
          </p:cNvPr>
          <p:cNvSpPr>
            <a:spLocks noGrp="1"/>
          </p:cNvSpPr>
          <p:nvPr>
            <p:ph idx="1"/>
          </p:nvPr>
        </p:nvSpPr>
        <p:spPr>
          <a:xfrm>
            <a:off x="499110" y="892027"/>
            <a:ext cx="5993893" cy="5839698"/>
          </a:xfrm>
        </p:spPr>
        <p:txBody>
          <a:bodyPr>
            <a:noAutofit/>
          </a:bodyPr>
          <a:lstStyle/>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Initial Testing Phase</a:t>
            </a: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FOR </a:t>
            </a:r>
            <a:r>
              <a:rPr lang="en-US" sz="1200" dirty="0" err="1">
                <a:latin typeface="Menlo" panose="020B0609030804020204" pitchFamily="49" charset="0"/>
                <a:ea typeface="Menlo" panose="020B0609030804020204" pitchFamily="49" charset="0"/>
                <a:cs typeface="Menlo" panose="020B0609030804020204" pitchFamily="49" charset="0"/>
              </a:rPr>
              <a:t>i</a:t>
            </a:r>
            <a:r>
              <a:rPr lang="en-US" sz="1200" dirty="0">
                <a:latin typeface="Menlo" panose="020B0609030804020204" pitchFamily="49" charset="0"/>
                <a:ea typeface="Menlo" panose="020B0609030804020204" pitchFamily="49" charset="0"/>
                <a:cs typeface="Menlo" panose="020B0609030804020204" pitchFamily="49" charset="0"/>
              </a:rPr>
              <a:t> = 1 to 3:</a:t>
            </a: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intervention_value</a:t>
            </a:r>
            <a:r>
              <a:rPr lang="en-US" sz="1200" dirty="0">
                <a:latin typeface="Menlo" panose="020B0609030804020204" pitchFamily="49" charset="0"/>
                <a:ea typeface="Menlo" panose="020B0609030804020204" pitchFamily="49" charset="0"/>
                <a:cs typeface="Menlo" panose="020B0609030804020204" pitchFamily="49" charset="0"/>
              </a:rPr>
              <a:t> = </a:t>
            </a:r>
            <a:r>
              <a:rPr lang="en-US" sz="1200" dirty="0" err="1">
                <a:latin typeface="Menlo" panose="020B0609030804020204" pitchFamily="49" charset="0"/>
                <a:ea typeface="Menlo" panose="020B0609030804020204" pitchFamily="49" charset="0"/>
                <a:cs typeface="Menlo" panose="020B0609030804020204" pitchFamily="49" charset="0"/>
              </a:rPr>
              <a:t>design_intervention</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source_variable</a:t>
            </a:r>
            <a:r>
              <a:rPr lang="en-US" sz="1200" dirty="0">
                <a:latin typeface="Menlo" panose="020B0609030804020204" pitchFamily="49" charset="0"/>
                <a:ea typeface="Menlo" panose="020B0609030804020204" pitchFamily="49" charset="0"/>
                <a:cs typeface="Menlo" panose="020B0609030804020204" pitchFamily="49" charset="0"/>
              </a:rPr>
              <a:t>)</a:t>
            </a: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result = </a:t>
            </a:r>
            <a:r>
              <a:rPr lang="en-US" sz="1200" dirty="0" err="1">
                <a:latin typeface="Menlo" panose="020B0609030804020204" pitchFamily="49" charset="0"/>
                <a:ea typeface="Menlo" panose="020B0609030804020204" pitchFamily="49" charset="0"/>
                <a:cs typeface="Menlo" panose="020B0609030804020204" pitchFamily="49" charset="0"/>
              </a:rPr>
              <a:t>perform_intervention</a:t>
            </a:r>
            <a:r>
              <a:rPr lang="en-US" sz="1200" dirty="0">
                <a:latin typeface="Menlo" panose="020B0609030804020204" pitchFamily="49" charset="0"/>
                <a:ea typeface="Menlo" panose="020B0609030804020204" pitchFamily="49" charset="0"/>
                <a:cs typeface="Menlo" panose="020B0609030804020204" pitchFamily="49" charset="0"/>
              </a:rPr>
              <a:t>(source, </a:t>
            </a:r>
            <a:r>
              <a:rPr lang="en-US" sz="1200" dirty="0" err="1">
                <a:latin typeface="Menlo" panose="020B0609030804020204" pitchFamily="49" charset="0"/>
                <a:ea typeface="Menlo" panose="020B0609030804020204" pitchFamily="49" charset="0"/>
                <a:cs typeface="Menlo" panose="020B0609030804020204" pitchFamily="49" charset="0"/>
              </a:rPr>
              <a:t>intervention_value</a:t>
            </a:r>
            <a:r>
              <a:rPr lang="en-US" sz="1200" dirty="0">
                <a:latin typeface="Menlo" panose="020B0609030804020204" pitchFamily="49" charset="0"/>
                <a:ea typeface="Menlo" panose="020B0609030804020204" pitchFamily="49" charset="0"/>
                <a:cs typeface="Menlo" panose="020B0609030804020204" pitchFamily="49" charset="0"/>
              </a:rPr>
              <a:t>)</a:t>
            </a:r>
          </a:p>
          <a:p>
            <a:pPr marL="0" indent="0">
              <a:lnSpc>
                <a:spcPct val="100000"/>
              </a:lnSpc>
              <a:buNone/>
            </a:pPr>
            <a:endParaRPr lang="en-US" sz="1200"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 Measure effect</a:t>
            </a: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source_change</a:t>
            </a:r>
            <a:r>
              <a:rPr lang="en-US" sz="1200" dirty="0">
                <a:latin typeface="Menlo" panose="020B0609030804020204" pitchFamily="49" charset="0"/>
                <a:ea typeface="Menlo" panose="020B0609030804020204" pitchFamily="49" charset="0"/>
                <a:cs typeface="Menlo" panose="020B0609030804020204" pitchFamily="49" charset="0"/>
              </a:rPr>
              <a:t> = |</a:t>
            </a:r>
            <a:r>
              <a:rPr lang="en-US" sz="1200" dirty="0" err="1">
                <a:latin typeface="Menlo" panose="020B0609030804020204" pitchFamily="49" charset="0"/>
                <a:ea typeface="Menlo" panose="020B0609030804020204" pitchFamily="49" charset="0"/>
                <a:cs typeface="Menlo" panose="020B0609030804020204" pitchFamily="49" charset="0"/>
              </a:rPr>
              <a:t>result.post</a:t>
            </a:r>
            <a:r>
              <a:rPr lang="en-US" sz="1200" dirty="0">
                <a:latin typeface="Menlo" panose="020B0609030804020204" pitchFamily="49" charset="0"/>
                <a:ea typeface="Menlo" panose="020B0609030804020204" pitchFamily="49" charset="0"/>
                <a:cs typeface="Menlo" panose="020B0609030804020204" pitchFamily="49" charset="0"/>
              </a:rPr>
              <a:t>[source] - </a:t>
            </a:r>
            <a:r>
              <a:rPr lang="en-US" sz="1200" dirty="0" err="1">
                <a:latin typeface="Menlo" panose="020B0609030804020204" pitchFamily="49" charset="0"/>
                <a:ea typeface="Menlo" panose="020B0609030804020204" pitchFamily="49" charset="0"/>
                <a:cs typeface="Menlo" panose="020B0609030804020204" pitchFamily="49" charset="0"/>
              </a:rPr>
              <a:t>result.pre</a:t>
            </a:r>
            <a:r>
              <a:rPr lang="en-US" sz="1200" dirty="0">
                <a:latin typeface="Menlo" panose="020B0609030804020204" pitchFamily="49" charset="0"/>
                <a:ea typeface="Menlo" panose="020B0609030804020204" pitchFamily="49" charset="0"/>
                <a:cs typeface="Menlo" panose="020B0609030804020204" pitchFamily="49" charset="0"/>
              </a:rPr>
              <a:t>[source]|</a:t>
            </a: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target_change</a:t>
            </a:r>
            <a:r>
              <a:rPr lang="en-US" sz="1200" dirty="0">
                <a:latin typeface="Menlo" panose="020B0609030804020204" pitchFamily="49" charset="0"/>
                <a:ea typeface="Menlo" panose="020B0609030804020204" pitchFamily="49" charset="0"/>
                <a:cs typeface="Menlo" panose="020B0609030804020204" pitchFamily="49" charset="0"/>
              </a:rPr>
              <a:t> = |</a:t>
            </a:r>
            <a:r>
              <a:rPr lang="en-US" sz="1200" dirty="0" err="1">
                <a:latin typeface="Menlo" panose="020B0609030804020204" pitchFamily="49" charset="0"/>
                <a:ea typeface="Menlo" panose="020B0609030804020204" pitchFamily="49" charset="0"/>
                <a:cs typeface="Menlo" panose="020B0609030804020204" pitchFamily="49" charset="0"/>
              </a:rPr>
              <a:t>result.post</a:t>
            </a:r>
            <a:r>
              <a:rPr lang="en-US" sz="1200" dirty="0">
                <a:latin typeface="Menlo" panose="020B0609030804020204" pitchFamily="49" charset="0"/>
                <a:ea typeface="Menlo" panose="020B0609030804020204" pitchFamily="49" charset="0"/>
                <a:cs typeface="Menlo" panose="020B0609030804020204" pitchFamily="49" charset="0"/>
              </a:rPr>
              <a:t>[target] - </a:t>
            </a:r>
            <a:r>
              <a:rPr lang="en-US" sz="1200" dirty="0" err="1">
                <a:latin typeface="Menlo" panose="020B0609030804020204" pitchFamily="49" charset="0"/>
                <a:ea typeface="Menlo" panose="020B0609030804020204" pitchFamily="49" charset="0"/>
                <a:cs typeface="Menlo" panose="020B0609030804020204" pitchFamily="49" charset="0"/>
              </a:rPr>
              <a:t>result.pre</a:t>
            </a:r>
            <a:r>
              <a:rPr lang="en-US" sz="1200" dirty="0">
                <a:latin typeface="Menlo" panose="020B0609030804020204" pitchFamily="49" charset="0"/>
                <a:ea typeface="Menlo" panose="020B0609030804020204" pitchFamily="49" charset="0"/>
                <a:cs typeface="Menlo" panose="020B0609030804020204" pitchFamily="49" charset="0"/>
              </a:rPr>
              <a:t>[target]|</a:t>
            </a: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IF </a:t>
            </a:r>
            <a:r>
              <a:rPr lang="en-US" sz="1200" dirty="0" err="1">
                <a:latin typeface="Menlo" panose="020B0609030804020204" pitchFamily="49" charset="0"/>
                <a:ea typeface="Menlo" panose="020B0609030804020204" pitchFamily="49" charset="0"/>
                <a:cs typeface="Menlo" panose="020B0609030804020204" pitchFamily="49" charset="0"/>
              </a:rPr>
              <a:t>target_change</a:t>
            </a:r>
            <a:r>
              <a:rPr lang="en-US" sz="1200" dirty="0">
                <a:latin typeface="Menlo" panose="020B0609030804020204" pitchFamily="49" charset="0"/>
                <a:ea typeface="Menlo" panose="020B0609030804020204" pitchFamily="49" charset="0"/>
                <a:cs typeface="Menlo" panose="020B0609030804020204" pitchFamily="49" charset="0"/>
              </a:rPr>
              <a:t> &gt; 0.001:</a:t>
            </a: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effect_size</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i</a:t>
            </a:r>
            <a:r>
              <a:rPr lang="en-US" sz="1200" dirty="0">
                <a:latin typeface="Menlo" panose="020B0609030804020204" pitchFamily="49" charset="0"/>
                <a:ea typeface="Menlo" panose="020B0609030804020204" pitchFamily="49" charset="0"/>
                <a:cs typeface="Menlo" panose="020B0609030804020204" pitchFamily="49" charset="0"/>
              </a:rPr>
              <a:t>] = </a:t>
            </a:r>
            <a:r>
              <a:rPr lang="en-US" sz="1200" dirty="0" err="1">
                <a:latin typeface="Menlo" panose="020B0609030804020204" pitchFamily="49" charset="0"/>
                <a:ea typeface="Menlo" panose="020B0609030804020204" pitchFamily="49" charset="0"/>
                <a:cs typeface="Menlo" panose="020B0609030804020204" pitchFamily="49" charset="0"/>
              </a:rPr>
              <a:t>target_change</a:t>
            </a:r>
            <a:r>
              <a:rPr lang="en-US" sz="1200" dirty="0">
                <a:latin typeface="Menlo" panose="020B0609030804020204" pitchFamily="49" charset="0"/>
                <a:ea typeface="Menlo" panose="020B0609030804020204" pitchFamily="49" charset="0"/>
                <a:cs typeface="Menlo" panose="020B0609030804020204" pitchFamily="49" charset="0"/>
              </a:rPr>
              <a:t> / </a:t>
            </a:r>
            <a:r>
              <a:rPr lang="en-US" sz="1200" dirty="0" err="1">
                <a:latin typeface="Menlo" panose="020B0609030804020204" pitchFamily="49" charset="0"/>
                <a:ea typeface="Menlo" panose="020B0609030804020204" pitchFamily="49" charset="0"/>
                <a:cs typeface="Menlo" panose="020B0609030804020204" pitchFamily="49" charset="0"/>
              </a:rPr>
              <a:t>source_change</a:t>
            </a:r>
            <a:endParaRPr lang="en-US" sz="1200"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ELSE:</a:t>
            </a: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effect_size</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i</a:t>
            </a:r>
            <a:r>
              <a:rPr lang="en-US" sz="1200" dirty="0">
                <a:latin typeface="Menlo" panose="020B0609030804020204" pitchFamily="49" charset="0"/>
                <a:ea typeface="Menlo" panose="020B0609030804020204" pitchFamily="49" charset="0"/>
                <a:cs typeface="Menlo" panose="020B0609030804020204" pitchFamily="49" charset="0"/>
              </a:rPr>
              <a:t>] = 0</a:t>
            </a:r>
          </a:p>
          <a:p>
            <a:pPr marL="0" indent="0">
              <a:lnSpc>
                <a:spcPct val="100000"/>
              </a:lnSpc>
              <a:buNone/>
            </a:pPr>
            <a:endParaRPr lang="en-US" sz="1200"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Decision Point</a:t>
            </a: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IF no effect detected in 3 consecutive tests:</a:t>
            </a: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DISCARD edge permanently</a:t>
            </a: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CONTINUE to next edge</a:t>
            </a:r>
          </a:p>
        </p:txBody>
      </p:sp>
      <p:sp>
        <p:nvSpPr>
          <p:cNvPr id="6" name="TextBox 5">
            <a:extLst>
              <a:ext uri="{FF2B5EF4-FFF2-40B4-BE49-F238E27FC236}">
                <a16:creationId xmlns:a16="http://schemas.microsoft.com/office/drawing/2014/main" id="{0F556101-1F3D-4EB3-AD10-AFFBFD92A7B9}"/>
              </a:ext>
            </a:extLst>
          </p:cNvPr>
          <p:cNvSpPr txBox="1"/>
          <p:nvPr/>
        </p:nvSpPr>
        <p:spPr>
          <a:xfrm>
            <a:off x="6697216" y="985254"/>
            <a:ext cx="5201401" cy="4887492"/>
          </a:xfrm>
          <a:prstGeom prst="rect">
            <a:avLst/>
          </a:prstGeom>
          <a:noFill/>
        </p:spPr>
        <p:txBody>
          <a:bodyPr wrap="square" rtlCol="0">
            <a:spAutoFit/>
          </a:bodyPr>
          <a:lstStyle/>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Extended Testing Phase (if initial effect detected)</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ELSE:</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FOR </a:t>
            </a:r>
            <a:r>
              <a:rPr lang="en-US" sz="1100" dirty="0" err="1">
                <a:latin typeface="Menlo" panose="020B0609030804020204" pitchFamily="49" charset="0"/>
                <a:ea typeface="Menlo" panose="020B0609030804020204" pitchFamily="49" charset="0"/>
                <a:cs typeface="Menlo" panose="020B0609030804020204" pitchFamily="49" charset="0"/>
              </a:rPr>
              <a:t>i</a:t>
            </a:r>
            <a:r>
              <a:rPr lang="en-US" sz="1100" dirty="0">
                <a:latin typeface="Menlo" panose="020B0609030804020204" pitchFamily="49" charset="0"/>
                <a:ea typeface="Menlo" panose="020B0609030804020204" pitchFamily="49" charset="0"/>
                <a:cs typeface="Menlo" panose="020B0609030804020204" pitchFamily="49" charset="0"/>
              </a:rPr>
              <a:t> = 4 to 10:  # Collect 5-10 additional data points</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perform_intervention</a:t>
            </a:r>
            <a:r>
              <a:rPr lang="en-US" sz="1100" dirty="0">
                <a:latin typeface="Menlo" panose="020B0609030804020204" pitchFamily="49" charset="0"/>
                <a:ea typeface="Menlo" panose="020B0609030804020204" pitchFamily="49" charset="0"/>
                <a:cs typeface="Menlo" panose="020B0609030804020204" pitchFamily="49" charset="0"/>
              </a:rPr>
              <a:t>()</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calculate_effect_size</a:t>
            </a:r>
            <a:r>
              <a:rPr lang="en-US" sz="1100" dirty="0">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i</a:t>
            </a:r>
            <a:r>
              <a:rPr lang="en-US" sz="1100" dirty="0">
                <a:latin typeface="Menlo" panose="020B0609030804020204" pitchFamily="49" charset="0"/>
                <a:ea typeface="Menlo" panose="020B0609030804020204" pitchFamily="49" charset="0"/>
                <a:cs typeface="Menlo" panose="020B0609030804020204" pitchFamily="49" charset="0"/>
              </a:rPr>
              <a:t>]</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 Calculate validation metrics</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avg_effect</a:t>
            </a:r>
            <a:r>
              <a:rPr lang="en-US" sz="1100" dirty="0">
                <a:latin typeface="Menlo" panose="020B0609030804020204" pitchFamily="49" charset="0"/>
                <a:ea typeface="Menlo" panose="020B0609030804020204" pitchFamily="49" charset="0"/>
                <a:cs typeface="Menlo" panose="020B0609030804020204" pitchFamily="49" charset="0"/>
              </a:rPr>
              <a:t> = mean(</a:t>
            </a:r>
            <a:r>
              <a:rPr lang="en-US" sz="1100" dirty="0" err="1">
                <a:latin typeface="Menlo" panose="020B0609030804020204" pitchFamily="49" charset="0"/>
                <a:ea typeface="Menlo" panose="020B0609030804020204" pitchFamily="49" charset="0"/>
                <a:cs typeface="Menlo" panose="020B0609030804020204" pitchFamily="49" charset="0"/>
              </a:rPr>
              <a:t>effect_sizes</a:t>
            </a:r>
            <a:r>
              <a:rPr lang="en-US" sz="1100" dirty="0">
                <a:latin typeface="Menlo" panose="020B0609030804020204" pitchFamily="49" charset="0"/>
                <a:ea typeface="Menlo" panose="020B0609030804020204" pitchFamily="49" charset="0"/>
                <a:cs typeface="Menlo" panose="020B0609030804020204" pitchFamily="49" charset="0"/>
              </a:rPr>
              <a:t>)</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variation = std(</a:t>
            </a:r>
            <a:r>
              <a:rPr lang="en-US" sz="1100" dirty="0" err="1">
                <a:latin typeface="Menlo" panose="020B0609030804020204" pitchFamily="49" charset="0"/>
                <a:ea typeface="Menlo" panose="020B0609030804020204" pitchFamily="49" charset="0"/>
                <a:cs typeface="Menlo" panose="020B0609030804020204" pitchFamily="49" charset="0"/>
              </a:rPr>
              <a:t>effect_sizes</a:t>
            </a:r>
            <a:r>
              <a:rPr lang="en-US" sz="1100" dirty="0">
                <a:latin typeface="Menlo" panose="020B0609030804020204" pitchFamily="49" charset="0"/>
                <a:ea typeface="Menlo" panose="020B0609030804020204" pitchFamily="49" charset="0"/>
                <a:cs typeface="Menlo" panose="020B0609030804020204" pitchFamily="49" charset="0"/>
              </a:rPr>
              <a:t>)</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consistency_factor</a:t>
            </a:r>
            <a:r>
              <a:rPr lang="en-US" sz="1100" dirty="0">
                <a:latin typeface="Menlo" panose="020B0609030804020204" pitchFamily="49" charset="0"/>
                <a:ea typeface="Menlo" panose="020B0609030804020204" pitchFamily="49" charset="0"/>
                <a:cs typeface="Menlo" panose="020B0609030804020204" pitchFamily="49" charset="0"/>
              </a:rPr>
              <a:t> = 1.0 / (1.0 + variation/</a:t>
            </a:r>
            <a:r>
              <a:rPr lang="en-US" sz="1100" dirty="0" err="1">
                <a:latin typeface="Menlo" panose="020B0609030804020204" pitchFamily="49" charset="0"/>
                <a:ea typeface="Menlo" panose="020B0609030804020204" pitchFamily="49" charset="0"/>
                <a:cs typeface="Menlo" panose="020B0609030804020204" pitchFamily="49" charset="0"/>
              </a:rPr>
              <a:t>avg_effect</a:t>
            </a:r>
            <a:r>
              <a:rPr lang="en-US" sz="1100" dirty="0">
                <a:latin typeface="Menlo" panose="020B0609030804020204" pitchFamily="49" charset="0"/>
                <a:ea typeface="Menlo" panose="020B0609030804020204" pitchFamily="49" charset="0"/>
                <a:cs typeface="Menlo" panose="020B0609030804020204" pitchFamily="49" charset="0"/>
              </a:rPr>
              <a:t>)</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confidence = min(1.0, </a:t>
            </a:r>
            <a:r>
              <a:rPr lang="en-US" sz="1100" dirty="0" err="1">
                <a:latin typeface="Menlo" panose="020B0609030804020204" pitchFamily="49" charset="0"/>
                <a:ea typeface="Menlo" panose="020B0609030804020204" pitchFamily="49" charset="0"/>
                <a:cs typeface="Menlo" panose="020B0609030804020204" pitchFamily="49" charset="0"/>
              </a:rPr>
              <a:t>avg_effect</a:t>
            </a:r>
            <a:r>
              <a:rPr lang="en-US" sz="1100" dirty="0">
                <a:latin typeface="Menlo" panose="020B0609030804020204" pitchFamily="49" charset="0"/>
                <a:ea typeface="Menlo" panose="020B0609030804020204" pitchFamily="49" charset="0"/>
                <a:cs typeface="Menlo" panose="020B0609030804020204" pitchFamily="49" charset="0"/>
              </a:rPr>
              <a:t> × </a:t>
            </a:r>
            <a:r>
              <a:rPr lang="en-US" sz="1100" dirty="0" err="1">
                <a:latin typeface="Menlo" panose="020B0609030804020204" pitchFamily="49" charset="0"/>
                <a:ea typeface="Menlo" panose="020B0609030804020204" pitchFamily="49" charset="0"/>
                <a:cs typeface="Menlo" panose="020B0609030804020204" pitchFamily="49" charset="0"/>
              </a:rPr>
              <a:t>consistency_factor</a:t>
            </a:r>
            <a:r>
              <a:rPr lang="en-US" sz="1100" dirty="0">
                <a:latin typeface="Menlo" panose="020B0609030804020204" pitchFamily="49" charset="0"/>
                <a:ea typeface="Menlo" panose="020B0609030804020204" pitchFamily="49" charset="0"/>
                <a:cs typeface="Menlo" panose="020B0609030804020204" pitchFamily="49" charset="0"/>
              </a:rPr>
              <a:t>)</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 Validation Decision</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IF confidence ≥ 0.5 AND variation &lt; 2×avg_effect:</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VALIDATE edge</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ADD intervention data to training dataset</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validated_edges.add</a:t>
            </a:r>
            <a:r>
              <a:rPr lang="en-US" sz="1100" dirty="0">
                <a:latin typeface="Menlo" panose="020B0609030804020204" pitchFamily="49" charset="0"/>
                <a:ea typeface="Menlo" panose="020B0609030804020204" pitchFamily="49" charset="0"/>
                <a:cs typeface="Menlo" panose="020B0609030804020204" pitchFamily="49" charset="0"/>
              </a:rPr>
              <a:t>(edge)</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ELSE:</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DISCARD edge</a:t>
            </a:r>
          </a:p>
        </p:txBody>
      </p:sp>
      <p:cxnSp>
        <p:nvCxnSpPr>
          <p:cNvPr id="8" name="Straight Connector 7">
            <a:extLst>
              <a:ext uri="{FF2B5EF4-FFF2-40B4-BE49-F238E27FC236}">
                <a16:creationId xmlns:a16="http://schemas.microsoft.com/office/drawing/2014/main" id="{DB890348-E2E9-23DC-EB53-422CB8432E05}"/>
              </a:ext>
            </a:extLst>
          </p:cNvPr>
          <p:cNvCxnSpPr>
            <a:cxnSpLocks/>
          </p:cNvCxnSpPr>
          <p:nvPr/>
        </p:nvCxnSpPr>
        <p:spPr>
          <a:xfrm>
            <a:off x="6595110" y="985254"/>
            <a:ext cx="0" cy="5556012"/>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3A79C6A-73F3-C3B0-D5E9-C9572725F4AC}"/>
              </a:ext>
            </a:extLst>
          </p:cNvPr>
          <p:cNvSpPr txBox="1"/>
          <p:nvPr/>
        </p:nvSpPr>
        <p:spPr>
          <a:xfrm>
            <a:off x="446152" y="126275"/>
            <a:ext cx="11246733" cy="523220"/>
          </a:xfrm>
          <a:prstGeom prst="rect">
            <a:avLst/>
          </a:prstGeom>
          <a:noFill/>
        </p:spPr>
        <p:txBody>
          <a:bodyPr wrap="square">
            <a:spAutoFit/>
          </a:bodyPr>
          <a:lstStyle/>
          <a:p>
            <a:pPr>
              <a:buNone/>
            </a:pPr>
            <a:r>
              <a:rPr lang="en-US" sz="1400" b="1" dirty="0"/>
              <a:t>Stage 2: Iterative Testing Loop (repeat until max iterations or all validated)</a:t>
            </a:r>
          </a:p>
          <a:p>
            <a:pPr>
              <a:buNone/>
            </a:pPr>
            <a:r>
              <a:rPr lang="en-US" sz="1400" dirty="0"/>
              <a:t>For each edge in ranked order (starting with lowest confidence):</a:t>
            </a:r>
          </a:p>
        </p:txBody>
      </p:sp>
      <p:sp>
        <p:nvSpPr>
          <p:cNvPr id="2" name="Slide Number Placeholder 1">
            <a:extLst>
              <a:ext uri="{FF2B5EF4-FFF2-40B4-BE49-F238E27FC236}">
                <a16:creationId xmlns:a16="http://schemas.microsoft.com/office/drawing/2014/main" id="{880AFBCA-0AE3-85FD-5506-04E20A87BBC5}"/>
              </a:ext>
            </a:extLst>
          </p:cNvPr>
          <p:cNvSpPr>
            <a:spLocks noGrp="1"/>
          </p:cNvSpPr>
          <p:nvPr>
            <p:ph type="sldNum" sz="quarter" idx="12"/>
          </p:nvPr>
        </p:nvSpPr>
        <p:spPr/>
        <p:txBody>
          <a:bodyPr/>
          <a:lstStyle/>
          <a:p>
            <a:fld id="{CC057153-B650-4DEB-B370-79DDCFDCE934}" type="slidenum">
              <a:rPr lang="en-US" smtClean="0"/>
              <a:t>23</a:t>
            </a:fld>
            <a:endParaRPr lang="en-US"/>
          </a:p>
        </p:txBody>
      </p:sp>
    </p:spTree>
    <p:extLst>
      <p:ext uri="{BB962C8B-B14F-4D97-AF65-F5344CB8AC3E}">
        <p14:creationId xmlns:p14="http://schemas.microsoft.com/office/powerpoint/2010/main" val="1509159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BCD32-DDE1-F459-3BF9-0B1F95A3E5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C3F323-AC68-9830-9C49-1B864A957CFE}"/>
              </a:ext>
            </a:extLst>
          </p:cNvPr>
          <p:cNvSpPr>
            <a:spLocks noGrp="1"/>
          </p:cNvSpPr>
          <p:nvPr>
            <p:ph type="title"/>
          </p:nvPr>
        </p:nvSpPr>
        <p:spPr/>
        <p:txBody>
          <a:bodyPr/>
          <a:lstStyle/>
          <a:p>
            <a:r>
              <a:rPr lang="en-US" b="0" dirty="0"/>
              <a:t>Discovery Module: </a:t>
            </a:r>
            <a:r>
              <a:rPr lang="en-US" dirty="0"/>
              <a:t>DAG Update</a:t>
            </a:r>
          </a:p>
        </p:txBody>
      </p:sp>
      <p:sp>
        <p:nvSpPr>
          <p:cNvPr id="3" name="Content Placeholder 2">
            <a:extLst>
              <a:ext uri="{FF2B5EF4-FFF2-40B4-BE49-F238E27FC236}">
                <a16:creationId xmlns:a16="http://schemas.microsoft.com/office/drawing/2014/main" id="{C644AB3C-B77F-AC03-9CB6-33BDB9351EF6}"/>
              </a:ext>
            </a:extLst>
          </p:cNvPr>
          <p:cNvSpPr>
            <a:spLocks noGrp="1"/>
          </p:cNvSpPr>
          <p:nvPr>
            <p:ph idx="1"/>
          </p:nvPr>
        </p:nvSpPr>
        <p:spPr>
          <a:xfrm>
            <a:off x="6096000" y="1891604"/>
            <a:ext cx="4824761" cy="4001936"/>
          </a:xfrm>
        </p:spPr>
        <p:txBody>
          <a:bodyPr>
            <a:normAutofit/>
          </a:bodyPr>
          <a:lstStyle/>
          <a:p>
            <a:r>
              <a:rPr lang="en-US" dirty="0"/>
              <a:t>If intervention effects &gt; threshold:</a:t>
            </a:r>
          </a:p>
          <a:p>
            <a:pPr lvl="1"/>
            <a:r>
              <a:rPr lang="en-US" dirty="0"/>
              <a:t>Continue testing and append intervention data to dataset</a:t>
            </a:r>
          </a:p>
          <a:p>
            <a:pPr lvl="1"/>
            <a:r>
              <a:rPr lang="en-US" dirty="0"/>
              <a:t>Else, discard edge</a:t>
            </a:r>
          </a:p>
          <a:p>
            <a:r>
              <a:rPr lang="en-US" dirty="0"/>
              <a:t>Update final DAG with validated edge</a:t>
            </a:r>
          </a:p>
          <a:p>
            <a:r>
              <a:rPr lang="en-US" dirty="0"/>
              <a:t>Repeat until:</a:t>
            </a:r>
          </a:p>
          <a:p>
            <a:pPr lvl="1"/>
            <a:r>
              <a:rPr lang="en-US" dirty="0"/>
              <a:t>all candidate edges are evaluated</a:t>
            </a:r>
          </a:p>
          <a:p>
            <a:pPr lvl="1"/>
            <a:r>
              <a:rPr lang="en-US" dirty="0" err="1"/>
              <a:t>Tmax</a:t>
            </a:r>
            <a:r>
              <a:rPr lang="en-US" dirty="0"/>
              <a:t> interventions is reached</a:t>
            </a:r>
          </a:p>
          <a:p>
            <a:pPr lvl="1"/>
            <a:r>
              <a:rPr lang="en-US" dirty="0"/>
              <a:t>learned DAG converges</a:t>
            </a:r>
          </a:p>
        </p:txBody>
      </p:sp>
      <p:pic>
        <p:nvPicPr>
          <p:cNvPr id="4" name="Picture 2">
            <a:extLst>
              <a:ext uri="{FF2B5EF4-FFF2-40B4-BE49-F238E27FC236}">
                <a16:creationId xmlns:a16="http://schemas.microsoft.com/office/drawing/2014/main" id="{F86E0A63-CE9C-4385-625A-DA1C220755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956" r="1486" b="-737"/>
          <a:stretch>
            <a:fillRect/>
          </a:stretch>
        </p:blipFill>
        <p:spPr bwMode="auto">
          <a:xfrm>
            <a:off x="1271239" y="1674960"/>
            <a:ext cx="4274636" cy="443522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08238ED-EF1A-4840-F59A-554FAFA56D61}"/>
              </a:ext>
            </a:extLst>
          </p:cNvPr>
          <p:cNvSpPr>
            <a:spLocks noGrp="1"/>
          </p:cNvSpPr>
          <p:nvPr>
            <p:ph type="sldNum" sz="quarter" idx="12"/>
          </p:nvPr>
        </p:nvSpPr>
        <p:spPr/>
        <p:txBody>
          <a:bodyPr/>
          <a:lstStyle/>
          <a:p>
            <a:fld id="{CC057153-B650-4DEB-B370-79DDCFDCE934}" type="slidenum">
              <a:rPr lang="en-US" smtClean="0"/>
              <a:t>24</a:t>
            </a:fld>
            <a:endParaRPr lang="en-US"/>
          </a:p>
        </p:txBody>
      </p:sp>
    </p:spTree>
    <p:extLst>
      <p:ext uri="{BB962C8B-B14F-4D97-AF65-F5344CB8AC3E}">
        <p14:creationId xmlns:p14="http://schemas.microsoft.com/office/powerpoint/2010/main" val="3657322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5B1613-1863-DB90-F304-72C4CBF7645C}"/>
              </a:ext>
            </a:extLst>
          </p:cNvPr>
          <p:cNvSpPr>
            <a:spLocks noGrp="1"/>
          </p:cNvSpPr>
          <p:nvPr>
            <p:ph idx="1"/>
          </p:nvPr>
        </p:nvSpPr>
        <p:spPr>
          <a:xfrm>
            <a:off x="734921" y="1257816"/>
            <a:ext cx="6100220" cy="5051544"/>
          </a:xfrm>
        </p:spPr>
        <p:txBody>
          <a:bodyPr>
            <a:normAutofit lnSpcReduction="10000"/>
          </a:bodyPr>
          <a:lstStyle/>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IF any edges validated in iteration:</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 Update training data</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training_data</a:t>
            </a:r>
            <a:r>
              <a:rPr lang="en-US" sz="1200" dirty="0">
                <a:latin typeface="Menlo" panose="020B0609030804020204" pitchFamily="49" charset="0"/>
                <a:ea typeface="Menlo" panose="020B0609030804020204" pitchFamily="49" charset="0"/>
                <a:cs typeface="Menlo" panose="020B0609030804020204" pitchFamily="49" charset="0"/>
              </a:rPr>
              <a:t> = </a:t>
            </a:r>
            <a:r>
              <a:rPr lang="en-US" sz="1200" dirty="0" err="1">
                <a:latin typeface="Menlo" panose="020B0609030804020204" pitchFamily="49" charset="0"/>
                <a:ea typeface="Menlo" panose="020B0609030804020204" pitchFamily="49" charset="0"/>
                <a:cs typeface="Menlo" panose="020B0609030804020204" pitchFamily="49" charset="0"/>
              </a:rPr>
              <a:t>original_data</a:t>
            </a:r>
            <a:r>
              <a:rPr lang="en-US" sz="1200" dirty="0">
                <a:latin typeface="Menlo" panose="020B0609030804020204" pitchFamily="49" charset="0"/>
                <a:ea typeface="Menlo" panose="020B0609030804020204" pitchFamily="49" charset="0"/>
                <a:cs typeface="Menlo" panose="020B0609030804020204" pitchFamily="49" charset="0"/>
              </a:rPr>
              <a:t> + </a:t>
            </a:r>
            <a:r>
              <a:rPr lang="en-US" sz="1200" dirty="0" err="1">
                <a:latin typeface="Menlo" panose="020B0609030804020204" pitchFamily="49" charset="0"/>
                <a:ea typeface="Menlo" panose="020B0609030804020204" pitchFamily="49" charset="0"/>
                <a:cs typeface="Menlo" panose="020B0609030804020204" pitchFamily="49" charset="0"/>
              </a:rPr>
              <a:t>intervention_results</a:t>
            </a:r>
            <a:endParaRPr lang="en-US" sz="1200"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 Regenerate hypotheses with new data</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PC_dag</a:t>
            </a:r>
            <a:r>
              <a:rPr lang="en-US" sz="1200" dirty="0">
                <a:latin typeface="Menlo" panose="020B0609030804020204" pitchFamily="49" charset="0"/>
                <a:ea typeface="Menlo" panose="020B0609030804020204" pitchFamily="49" charset="0"/>
                <a:cs typeface="Menlo" panose="020B0609030804020204" pitchFamily="49" charset="0"/>
              </a:rPr>
              <a:t> = </a:t>
            </a:r>
            <a:r>
              <a:rPr lang="en-US" sz="1200" dirty="0" err="1">
                <a:latin typeface="Menlo" panose="020B0609030804020204" pitchFamily="49" charset="0"/>
                <a:ea typeface="Menlo" panose="020B0609030804020204" pitchFamily="49" charset="0"/>
                <a:cs typeface="Menlo" panose="020B0609030804020204" pitchFamily="49" charset="0"/>
              </a:rPr>
              <a:t>run_PC_algorithm</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training_data</a:t>
            </a:r>
            <a:r>
              <a:rPr lang="en-US" sz="1200"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SAM_dag</a:t>
            </a:r>
            <a:r>
              <a:rPr lang="en-US" sz="1200" dirty="0">
                <a:latin typeface="Menlo" panose="020B0609030804020204" pitchFamily="49" charset="0"/>
                <a:ea typeface="Menlo" panose="020B0609030804020204" pitchFamily="49" charset="0"/>
                <a:cs typeface="Menlo" panose="020B0609030804020204" pitchFamily="49" charset="0"/>
              </a:rPr>
              <a:t> = </a:t>
            </a:r>
            <a:r>
              <a:rPr lang="en-US" sz="1200" dirty="0" err="1">
                <a:latin typeface="Menlo" panose="020B0609030804020204" pitchFamily="49" charset="0"/>
                <a:ea typeface="Menlo" panose="020B0609030804020204" pitchFamily="49" charset="0"/>
                <a:cs typeface="Menlo" panose="020B0609030804020204" pitchFamily="49" charset="0"/>
              </a:rPr>
              <a:t>run_SAM_algorithm</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training_data</a:t>
            </a:r>
            <a:r>
              <a:rPr lang="en-US" sz="1200"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LLM_dag</a:t>
            </a:r>
            <a:r>
              <a:rPr lang="en-US" sz="1200" dirty="0">
                <a:latin typeface="Menlo" panose="020B0609030804020204" pitchFamily="49" charset="0"/>
                <a:ea typeface="Menlo" panose="020B0609030804020204" pitchFamily="49" charset="0"/>
                <a:cs typeface="Menlo" panose="020B0609030804020204" pitchFamily="49" charset="0"/>
              </a:rPr>
              <a:t> = </a:t>
            </a:r>
            <a:r>
              <a:rPr lang="en-US" sz="1200" dirty="0" err="1">
                <a:latin typeface="Menlo" panose="020B0609030804020204" pitchFamily="49" charset="0"/>
                <a:ea typeface="Menlo" panose="020B0609030804020204" pitchFamily="49" charset="0"/>
                <a:cs typeface="Menlo" panose="020B0609030804020204" pitchFamily="49" charset="0"/>
              </a:rPr>
              <a:t>run_LLM_algorithm</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training_data</a:t>
            </a:r>
            <a:r>
              <a:rPr lang="en-US" sz="1200"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 Re-rank remaining edges</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union_edges</a:t>
            </a:r>
            <a:r>
              <a:rPr lang="en-US" sz="1200" dirty="0">
                <a:latin typeface="Menlo" panose="020B0609030804020204" pitchFamily="49" charset="0"/>
                <a:ea typeface="Menlo" panose="020B0609030804020204" pitchFamily="49" charset="0"/>
                <a:cs typeface="Menlo" panose="020B0609030804020204" pitchFamily="49" charset="0"/>
              </a:rPr>
              <a:t> = (PC ∪ SAM ∪ LLM) - </a:t>
            </a:r>
            <a:r>
              <a:rPr lang="en-US" sz="1200" dirty="0" err="1">
                <a:latin typeface="Menlo" panose="020B0609030804020204" pitchFamily="49" charset="0"/>
                <a:ea typeface="Menlo" panose="020B0609030804020204" pitchFamily="49" charset="0"/>
                <a:cs typeface="Menlo" panose="020B0609030804020204" pitchFamily="49" charset="0"/>
              </a:rPr>
              <a:t>validated_edges</a:t>
            </a:r>
            <a:endParaRPr lang="en-US" sz="1200"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re_rank_by_method_agreement</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union_edges</a:t>
            </a:r>
            <a:r>
              <a:rPr lang="en-US" sz="1200"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 Restart testing from lowest confidence edge</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GOTO Stage 2</a:t>
            </a:r>
          </a:p>
        </p:txBody>
      </p:sp>
      <p:sp>
        <p:nvSpPr>
          <p:cNvPr id="5" name="TextBox 4">
            <a:extLst>
              <a:ext uri="{FF2B5EF4-FFF2-40B4-BE49-F238E27FC236}">
                <a16:creationId xmlns:a16="http://schemas.microsoft.com/office/drawing/2014/main" id="{1185574F-8766-9414-4337-B9FFA905AE89}"/>
              </a:ext>
            </a:extLst>
          </p:cNvPr>
          <p:cNvSpPr txBox="1"/>
          <p:nvPr/>
        </p:nvSpPr>
        <p:spPr>
          <a:xfrm>
            <a:off x="612646" y="548640"/>
            <a:ext cx="10405873" cy="523220"/>
          </a:xfrm>
          <a:prstGeom prst="rect">
            <a:avLst/>
          </a:prstGeom>
          <a:noFill/>
        </p:spPr>
        <p:txBody>
          <a:bodyPr wrap="square">
            <a:spAutoFit/>
          </a:bodyPr>
          <a:lstStyle/>
          <a:p>
            <a:r>
              <a:rPr lang="en-US" sz="2800" b="1" dirty="0"/>
              <a:t>Stage 3: DAG Regeneration</a:t>
            </a:r>
            <a:r>
              <a:rPr lang="en-US" sz="2800" dirty="0"/>
              <a:t> (after each validated edge)</a:t>
            </a:r>
          </a:p>
        </p:txBody>
      </p:sp>
      <p:sp>
        <p:nvSpPr>
          <p:cNvPr id="2" name="Slide Number Placeholder 1">
            <a:extLst>
              <a:ext uri="{FF2B5EF4-FFF2-40B4-BE49-F238E27FC236}">
                <a16:creationId xmlns:a16="http://schemas.microsoft.com/office/drawing/2014/main" id="{9101E164-ACDF-CCC1-6C52-4321221D3DBD}"/>
              </a:ext>
            </a:extLst>
          </p:cNvPr>
          <p:cNvSpPr>
            <a:spLocks noGrp="1"/>
          </p:cNvSpPr>
          <p:nvPr>
            <p:ph type="sldNum" sz="quarter" idx="12"/>
          </p:nvPr>
        </p:nvSpPr>
        <p:spPr/>
        <p:txBody>
          <a:bodyPr/>
          <a:lstStyle/>
          <a:p>
            <a:fld id="{CC057153-B650-4DEB-B370-79DDCFDCE934}" type="slidenum">
              <a:rPr lang="en-US" smtClean="0"/>
              <a:t>25</a:t>
            </a:fld>
            <a:endParaRPr lang="en-US"/>
          </a:p>
        </p:txBody>
      </p:sp>
    </p:spTree>
    <p:extLst>
      <p:ext uri="{BB962C8B-B14F-4D97-AF65-F5344CB8AC3E}">
        <p14:creationId xmlns:p14="http://schemas.microsoft.com/office/powerpoint/2010/main" val="3738063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A4C92-E561-F05E-F1E6-E0D113D88CDF}"/>
              </a:ext>
            </a:extLst>
          </p:cNvPr>
          <p:cNvSpPr>
            <a:spLocks noGrp="1"/>
          </p:cNvSpPr>
          <p:nvPr>
            <p:ph type="title"/>
          </p:nvPr>
        </p:nvSpPr>
        <p:spPr/>
        <p:txBody>
          <a:bodyPr>
            <a:normAutofit/>
          </a:bodyPr>
          <a:lstStyle/>
          <a:p>
            <a:r>
              <a:rPr lang="en-US" sz="3200" dirty="0"/>
              <a:t>Stage 4: </a:t>
            </a:r>
            <a:r>
              <a:rPr lang="en-US" sz="3200" b="0" dirty="0"/>
              <a:t>Final DAG Construction</a:t>
            </a:r>
          </a:p>
        </p:txBody>
      </p:sp>
      <p:sp>
        <p:nvSpPr>
          <p:cNvPr id="3" name="Content Placeholder 2">
            <a:extLst>
              <a:ext uri="{FF2B5EF4-FFF2-40B4-BE49-F238E27FC236}">
                <a16:creationId xmlns:a16="http://schemas.microsoft.com/office/drawing/2014/main" id="{D076CF2B-62C8-5282-03C2-B6DAD4811A9B}"/>
              </a:ext>
            </a:extLst>
          </p:cNvPr>
          <p:cNvSpPr>
            <a:spLocks noGrp="1"/>
          </p:cNvSpPr>
          <p:nvPr>
            <p:ph idx="1"/>
          </p:nvPr>
        </p:nvSpPr>
        <p:spPr>
          <a:xfrm>
            <a:off x="925774" y="1384062"/>
            <a:ext cx="6713982" cy="4593828"/>
          </a:xfrm>
        </p:spPr>
        <p:txBody>
          <a:bodyPr>
            <a:normAutofit/>
          </a:bodyPr>
          <a:lstStyle/>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Build DAG from validated edges only</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G = </a:t>
            </a:r>
            <a:r>
              <a:rPr lang="en-US" sz="1200" dirty="0" err="1">
                <a:latin typeface="Menlo" panose="020B0609030804020204" pitchFamily="49" charset="0"/>
                <a:ea typeface="Menlo" panose="020B0609030804020204" pitchFamily="49" charset="0"/>
                <a:cs typeface="Menlo" panose="020B0609030804020204" pitchFamily="49" charset="0"/>
              </a:rPr>
              <a:t>DirectedGraph</a:t>
            </a:r>
            <a:r>
              <a:rPr lang="en-US" sz="1200"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sz="1200" dirty="0" err="1">
                <a:latin typeface="Menlo" panose="020B0609030804020204" pitchFamily="49" charset="0"/>
                <a:ea typeface="Menlo" panose="020B0609030804020204" pitchFamily="49" charset="0"/>
                <a:cs typeface="Menlo" panose="020B0609030804020204" pitchFamily="49" charset="0"/>
              </a:rPr>
              <a:t>G.add_nodes</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all_variables</a:t>
            </a:r>
            <a:r>
              <a:rPr lang="en-US" sz="1200" dirty="0">
                <a:latin typeface="Menlo" panose="020B0609030804020204" pitchFamily="49" charset="0"/>
                <a:ea typeface="Menlo" panose="020B0609030804020204" pitchFamily="49" charset="0"/>
                <a:cs typeface="Menlo" panose="020B0609030804020204" pitchFamily="49" charset="0"/>
              </a:rPr>
              <a:t>)</a:t>
            </a:r>
          </a:p>
          <a:p>
            <a:pPr marL="0" indent="0">
              <a:buNone/>
            </a:pPr>
            <a:endParaRPr lang="en-US" sz="1200"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Add edges in confidence order, maintaining acyclicity</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FOR edge IN sorted(</a:t>
            </a:r>
            <a:r>
              <a:rPr lang="en-US" sz="1200" dirty="0" err="1">
                <a:latin typeface="Menlo" panose="020B0609030804020204" pitchFamily="49" charset="0"/>
                <a:ea typeface="Menlo" panose="020B0609030804020204" pitchFamily="49" charset="0"/>
                <a:cs typeface="Menlo" panose="020B0609030804020204" pitchFamily="49" charset="0"/>
              </a:rPr>
              <a:t>validated_edges</a:t>
            </a:r>
            <a:r>
              <a:rPr lang="en-US" sz="1200" dirty="0">
                <a:latin typeface="Menlo" panose="020B0609030804020204" pitchFamily="49" charset="0"/>
                <a:ea typeface="Menlo" panose="020B0609030804020204" pitchFamily="49" charset="0"/>
                <a:cs typeface="Menlo" panose="020B0609030804020204" pitchFamily="49" charset="0"/>
              </a:rPr>
              <a:t>, by=confidence, descending):</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G.add_edge</a:t>
            </a:r>
            <a:r>
              <a:rPr lang="en-US" sz="1200" dirty="0">
                <a:latin typeface="Menlo" panose="020B0609030804020204" pitchFamily="49" charset="0"/>
                <a:ea typeface="Menlo" panose="020B0609030804020204" pitchFamily="49" charset="0"/>
                <a:cs typeface="Menlo" panose="020B0609030804020204" pitchFamily="49" charset="0"/>
              </a:rPr>
              <a:t>(edge)</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IF </a:t>
            </a:r>
            <a:r>
              <a:rPr lang="en-US" sz="1200" dirty="0" err="1">
                <a:latin typeface="Menlo" panose="020B0609030804020204" pitchFamily="49" charset="0"/>
                <a:ea typeface="Menlo" panose="020B0609030804020204" pitchFamily="49" charset="0"/>
                <a:cs typeface="Menlo" panose="020B0609030804020204" pitchFamily="49" charset="0"/>
              </a:rPr>
              <a:t>creates_cycle</a:t>
            </a:r>
            <a:r>
              <a:rPr lang="en-US" sz="1200" dirty="0">
                <a:latin typeface="Menlo" panose="020B0609030804020204" pitchFamily="49" charset="0"/>
                <a:ea typeface="Menlo" panose="020B0609030804020204" pitchFamily="49" charset="0"/>
                <a:cs typeface="Menlo" panose="020B0609030804020204" pitchFamily="49" charset="0"/>
              </a:rPr>
              <a:t>(G):</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G.remove_edge</a:t>
            </a:r>
            <a:r>
              <a:rPr lang="en-US" sz="1200" dirty="0">
                <a:latin typeface="Menlo" panose="020B0609030804020204" pitchFamily="49" charset="0"/>
                <a:ea typeface="Menlo" panose="020B0609030804020204" pitchFamily="49" charset="0"/>
                <a:cs typeface="Menlo" panose="020B0609030804020204" pitchFamily="49" charset="0"/>
              </a:rPr>
              <a:t>(edge)</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LOG("Edge discarded due to cycle")</a:t>
            </a:r>
          </a:p>
          <a:p>
            <a:pPr marL="0" indent="0">
              <a:buNone/>
            </a:pPr>
            <a:endParaRPr lang="en-US" sz="1200"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RETURN G</a:t>
            </a:r>
          </a:p>
        </p:txBody>
      </p:sp>
      <p:sp>
        <p:nvSpPr>
          <p:cNvPr id="4" name="Slide Number Placeholder 3">
            <a:extLst>
              <a:ext uri="{FF2B5EF4-FFF2-40B4-BE49-F238E27FC236}">
                <a16:creationId xmlns:a16="http://schemas.microsoft.com/office/drawing/2014/main" id="{1C070DB3-7191-17BF-B453-930A08125087}"/>
              </a:ext>
            </a:extLst>
          </p:cNvPr>
          <p:cNvSpPr>
            <a:spLocks noGrp="1"/>
          </p:cNvSpPr>
          <p:nvPr>
            <p:ph type="sldNum" sz="quarter" idx="12"/>
          </p:nvPr>
        </p:nvSpPr>
        <p:spPr/>
        <p:txBody>
          <a:bodyPr/>
          <a:lstStyle/>
          <a:p>
            <a:fld id="{CC057153-B650-4DEB-B370-79DDCFDCE934}" type="slidenum">
              <a:rPr lang="en-US" smtClean="0"/>
              <a:t>26</a:t>
            </a:fld>
            <a:endParaRPr lang="en-US"/>
          </a:p>
        </p:txBody>
      </p:sp>
    </p:spTree>
    <p:extLst>
      <p:ext uri="{BB962C8B-B14F-4D97-AF65-F5344CB8AC3E}">
        <p14:creationId xmlns:p14="http://schemas.microsoft.com/office/powerpoint/2010/main" val="2015308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diagrams with text&#10;&#10;AI-generated content may be incorrect.">
            <a:extLst>
              <a:ext uri="{FF2B5EF4-FFF2-40B4-BE49-F238E27FC236}">
                <a16:creationId xmlns:a16="http://schemas.microsoft.com/office/drawing/2014/main" id="{660FC1F7-5377-1234-24AD-B43656032BF7}"/>
              </a:ext>
            </a:extLst>
          </p:cNvPr>
          <p:cNvPicPr>
            <a:picLocks noChangeAspect="1"/>
          </p:cNvPicPr>
          <p:nvPr/>
        </p:nvPicPr>
        <p:blipFill>
          <a:blip r:embed="rId2"/>
          <a:srcRect l="794" r="897" b="24869"/>
          <a:stretch>
            <a:fillRect/>
          </a:stretch>
        </p:blipFill>
        <p:spPr>
          <a:xfrm>
            <a:off x="745286" y="1660388"/>
            <a:ext cx="10701427" cy="3537224"/>
          </a:xfrm>
          <a:prstGeom prst="rect">
            <a:avLst/>
          </a:prstGeom>
        </p:spPr>
      </p:pic>
      <p:sp>
        <p:nvSpPr>
          <p:cNvPr id="5" name="Slide Number Placeholder 4">
            <a:extLst>
              <a:ext uri="{FF2B5EF4-FFF2-40B4-BE49-F238E27FC236}">
                <a16:creationId xmlns:a16="http://schemas.microsoft.com/office/drawing/2014/main" id="{1B7A9BC2-A4BD-22A9-3B9C-DD5B7F59D33D}"/>
              </a:ext>
            </a:extLst>
          </p:cNvPr>
          <p:cNvSpPr>
            <a:spLocks noGrp="1"/>
          </p:cNvSpPr>
          <p:nvPr>
            <p:ph type="sldNum" sz="quarter" idx="12"/>
          </p:nvPr>
        </p:nvSpPr>
        <p:spPr/>
        <p:txBody>
          <a:bodyPr/>
          <a:lstStyle/>
          <a:p>
            <a:fld id="{CC057153-B650-4DEB-B370-79DDCFDCE934}" type="slidenum">
              <a:rPr lang="en-US" smtClean="0"/>
              <a:t>27</a:t>
            </a:fld>
            <a:endParaRPr lang="en-US"/>
          </a:p>
        </p:txBody>
      </p:sp>
    </p:spTree>
    <p:extLst>
      <p:ext uri="{BB962C8B-B14F-4D97-AF65-F5344CB8AC3E}">
        <p14:creationId xmlns:p14="http://schemas.microsoft.com/office/powerpoint/2010/main" val="2481359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16C76-536D-EC41-3064-3872BB381A1F}"/>
              </a:ext>
            </a:extLst>
          </p:cNvPr>
          <p:cNvSpPr>
            <a:spLocks noGrp="1"/>
          </p:cNvSpPr>
          <p:nvPr>
            <p:ph type="title"/>
          </p:nvPr>
        </p:nvSpPr>
        <p:spPr/>
        <p:txBody>
          <a:bodyPr/>
          <a:lstStyle/>
          <a:p>
            <a:r>
              <a:rPr lang="en-US" dirty="0"/>
              <a:t>Policy Engine</a:t>
            </a:r>
          </a:p>
        </p:txBody>
      </p:sp>
      <p:pic>
        <p:nvPicPr>
          <p:cNvPr id="4098" name="Picture 2">
            <a:extLst>
              <a:ext uri="{FF2B5EF4-FFF2-40B4-BE49-F238E27FC236}">
                <a16:creationId xmlns:a16="http://schemas.microsoft.com/office/drawing/2014/main" id="{6F589B83-AF6A-181A-995C-BF89269B7C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12" t="10591" r="3182" b="20155"/>
          <a:stretch>
            <a:fillRect/>
          </a:stretch>
        </p:blipFill>
        <p:spPr bwMode="auto">
          <a:xfrm>
            <a:off x="612648" y="1471961"/>
            <a:ext cx="6055781" cy="425976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EAB41CC1-6983-42A5-FEDE-2164396EEC43}"/>
              </a:ext>
            </a:extLst>
          </p:cNvPr>
          <p:cNvSpPr>
            <a:spLocks noGrp="1"/>
          </p:cNvSpPr>
          <p:nvPr>
            <p:ph idx="1"/>
          </p:nvPr>
        </p:nvSpPr>
        <p:spPr>
          <a:xfrm>
            <a:off x="7085411" y="1304930"/>
            <a:ext cx="4493941" cy="4593828"/>
          </a:xfrm>
        </p:spPr>
        <p:txBody>
          <a:bodyPr>
            <a:normAutofit/>
          </a:bodyPr>
          <a:lstStyle/>
          <a:p>
            <a:r>
              <a:rPr lang="en-US" dirty="0"/>
              <a:t>Validated DAG </a:t>
            </a:r>
            <a:r>
              <a:rPr lang="en-US" dirty="0">
                <a:sym typeface="Wingdings" pitchFamily="2" charset="2"/>
              </a:rPr>
              <a:t> world model</a:t>
            </a:r>
          </a:p>
          <a:p>
            <a:r>
              <a:rPr lang="en-US" dirty="0"/>
              <a:t>For each edge:</a:t>
            </a:r>
          </a:p>
          <a:p>
            <a:pPr lvl="1"/>
            <a:r>
              <a:rPr lang="en-US" dirty="0"/>
              <a:t>Get </a:t>
            </a:r>
            <a:r>
              <a:rPr lang="en-US" dirty="0" err="1"/>
              <a:t>effect_strength</a:t>
            </a:r>
            <a:r>
              <a:rPr lang="en-US" dirty="0"/>
              <a:t> from past intervention data</a:t>
            </a:r>
          </a:p>
          <a:p>
            <a:pPr lvl="1"/>
            <a:r>
              <a:rPr lang="en-US" dirty="0"/>
              <a:t>Adjust controls accordingly</a:t>
            </a:r>
          </a:p>
          <a:p>
            <a:pPr lvl="1"/>
            <a:r>
              <a:rPr lang="en-US" dirty="0"/>
              <a:t>Apply necessary constraints to all adjustments</a:t>
            </a:r>
          </a:p>
          <a:p>
            <a:pPr lvl="1"/>
            <a:r>
              <a:rPr lang="en-US" dirty="0"/>
              <a:t>Return final policy</a:t>
            </a:r>
          </a:p>
        </p:txBody>
      </p:sp>
      <p:sp>
        <p:nvSpPr>
          <p:cNvPr id="3" name="Slide Number Placeholder 2">
            <a:extLst>
              <a:ext uri="{FF2B5EF4-FFF2-40B4-BE49-F238E27FC236}">
                <a16:creationId xmlns:a16="http://schemas.microsoft.com/office/drawing/2014/main" id="{8B9ECE16-5B92-A840-C96B-230CDF4042C4}"/>
              </a:ext>
            </a:extLst>
          </p:cNvPr>
          <p:cNvSpPr>
            <a:spLocks noGrp="1"/>
          </p:cNvSpPr>
          <p:nvPr>
            <p:ph type="sldNum" sz="quarter" idx="12"/>
          </p:nvPr>
        </p:nvSpPr>
        <p:spPr/>
        <p:txBody>
          <a:bodyPr/>
          <a:lstStyle/>
          <a:p>
            <a:fld id="{CC057153-B650-4DEB-B370-79DDCFDCE934}" type="slidenum">
              <a:rPr lang="en-US" smtClean="0"/>
              <a:t>28</a:t>
            </a:fld>
            <a:endParaRPr lang="en-US"/>
          </a:p>
        </p:txBody>
      </p:sp>
    </p:spTree>
    <p:extLst>
      <p:ext uri="{BB962C8B-B14F-4D97-AF65-F5344CB8AC3E}">
        <p14:creationId xmlns:p14="http://schemas.microsoft.com/office/powerpoint/2010/main" val="2511035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A9D6B-7B9A-EA8F-0C1F-12172315D90C}"/>
              </a:ext>
            </a:extLst>
          </p:cNvPr>
          <p:cNvSpPr>
            <a:spLocks noGrp="1"/>
          </p:cNvSpPr>
          <p:nvPr>
            <p:ph type="title"/>
          </p:nvPr>
        </p:nvSpPr>
        <p:spPr>
          <a:xfrm>
            <a:off x="740285" y="192636"/>
            <a:ext cx="10653578" cy="516589"/>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sz="2000" dirty="0"/>
              <a:t>Mock Example: </a:t>
            </a:r>
            <a:r>
              <a:rPr lang="en-US" sz="2000" b="0" dirty="0"/>
              <a:t>Causal Optimization</a:t>
            </a:r>
          </a:p>
        </p:txBody>
      </p:sp>
      <p:sp>
        <p:nvSpPr>
          <p:cNvPr id="4" name="Rectangle 1">
            <a:extLst>
              <a:ext uri="{FF2B5EF4-FFF2-40B4-BE49-F238E27FC236}">
                <a16:creationId xmlns:a16="http://schemas.microsoft.com/office/drawing/2014/main" id="{26AF0F14-99DF-A7BA-C242-4C1724B40752}"/>
              </a:ext>
            </a:extLst>
          </p:cNvPr>
          <p:cNvSpPr>
            <a:spLocks noGrp="1" noChangeArrowheads="1"/>
          </p:cNvSpPr>
          <p:nvPr>
            <p:ph idx="1"/>
          </p:nvPr>
        </p:nvSpPr>
        <p:spPr bwMode="auto">
          <a:xfrm>
            <a:off x="813751" y="747403"/>
            <a:ext cx="4924029" cy="5956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t" anchorCtr="0" compatLnSpc="1">
            <a:prstTxWarp prst="textNoShape">
              <a:avLst/>
            </a:prstTxWarp>
            <a:spAutoFit/>
          </a:bodyPr>
          <a:lstStyle/>
          <a:p>
            <a:pPr marL="0" indent="0">
              <a:lnSpc>
                <a:spcPct val="100000"/>
              </a:lnSpc>
              <a:buNone/>
            </a:pPr>
            <a:r>
              <a:rPr lang="en-US" sz="1000" b="1" dirty="0">
                <a:latin typeface="Menlo" panose="020B0609030804020204" pitchFamily="49" charset="0"/>
                <a:ea typeface="Menlo" panose="020B0609030804020204" pitchFamily="49" charset="0"/>
                <a:cs typeface="Menlo" panose="020B0609030804020204" pitchFamily="49" charset="0"/>
              </a:rPr>
              <a:t>Validated DAG</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Temperature → </a:t>
            </a:r>
            <a:r>
              <a:rPr lang="en-US" sz="1000" dirty="0" err="1">
                <a:latin typeface="Menlo" panose="020B0609030804020204" pitchFamily="49" charset="0"/>
                <a:ea typeface="Menlo" panose="020B0609030804020204" pitchFamily="49" charset="0"/>
                <a:cs typeface="Menlo" panose="020B0609030804020204" pitchFamily="49" charset="0"/>
              </a:rPr>
              <a:t>EnergyConsumption</a:t>
            </a:r>
            <a:r>
              <a:rPr lang="en-US" sz="1000" dirty="0">
                <a:latin typeface="Menlo" panose="020B0609030804020204" pitchFamily="49" charset="0"/>
                <a:ea typeface="Menlo" panose="020B0609030804020204" pitchFamily="49" charset="0"/>
                <a:cs typeface="Menlo" panose="020B0609030804020204" pitchFamily="49" charset="0"/>
              </a:rPr>
              <a:t> (correlation: 0.82)</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Temperature → </a:t>
            </a:r>
            <a:r>
              <a:rPr lang="en-US" sz="1000" dirty="0" err="1">
                <a:latin typeface="Menlo" panose="020B0609030804020204" pitchFamily="49" charset="0"/>
                <a:ea typeface="Menlo" panose="020B0609030804020204" pitchFamily="49" charset="0"/>
                <a:cs typeface="Menlo" panose="020B0609030804020204" pitchFamily="49" charset="0"/>
              </a:rPr>
              <a:t>OverallSatisfaction</a:t>
            </a:r>
            <a:r>
              <a:rPr lang="en-US" sz="1000" dirty="0">
                <a:latin typeface="Menlo" panose="020B0609030804020204" pitchFamily="49" charset="0"/>
                <a:ea typeface="Menlo" panose="020B0609030804020204" pitchFamily="49" charset="0"/>
                <a:cs typeface="Menlo" panose="020B0609030804020204" pitchFamily="49" charset="0"/>
              </a:rPr>
              <a:t> (correlation: 0.68)</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Humidity → </a:t>
            </a:r>
            <a:r>
              <a:rPr lang="en-US" sz="1000" dirty="0" err="1">
                <a:latin typeface="Menlo" panose="020B0609030804020204" pitchFamily="49" charset="0"/>
                <a:ea typeface="Menlo" panose="020B0609030804020204" pitchFamily="49" charset="0"/>
                <a:cs typeface="Menlo" panose="020B0609030804020204" pitchFamily="49" charset="0"/>
              </a:rPr>
              <a:t>OverallSatisfaction</a:t>
            </a:r>
            <a:r>
              <a:rPr lang="en-US" sz="1000" dirty="0">
                <a:latin typeface="Menlo" panose="020B0609030804020204" pitchFamily="49" charset="0"/>
                <a:ea typeface="Menlo" panose="020B0609030804020204" pitchFamily="49" charset="0"/>
                <a:cs typeface="Menlo" panose="020B0609030804020204" pitchFamily="49" charset="0"/>
              </a:rPr>
              <a:t> (correlation: 0.45)</a:t>
            </a:r>
          </a:p>
          <a:p>
            <a:pPr marL="0" indent="0">
              <a:lnSpc>
                <a:spcPct val="100000"/>
              </a:lnSpc>
              <a:buNone/>
            </a:pPr>
            <a:endParaRPr lang="en-US" sz="1000" b="1"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buNone/>
            </a:pPr>
            <a:r>
              <a:rPr lang="en-US" sz="1000" b="1" dirty="0">
                <a:latin typeface="Menlo" panose="020B0609030804020204" pitchFamily="49" charset="0"/>
                <a:ea typeface="Menlo" panose="020B0609030804020204" pitchFamily="49" charset="0"/>
                <a:cs typeface="Menlo" panose="020B0609030804020204" pitchFamily="49" charset="0"/>
              </a:rPr>
              <a:t>Input Parameters</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objectives = {</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energyconsumption</a:t>
            </a:r>
            <a:r>
              <a:rPr lang="en-US" sz="1000" dirty="0">
                <a:latin typeface="Menlo" panose="020B0609030804020204" pitchFamily="49" charset="0"/>
                <a:ea typeface="Menlo" panose="020B0609030804020204" pitchFamily="49" charset="0"/>
                <a:cs typeface="Menlo" panose="020B0609030804020204" pitchFamily="49" charset="0"/>
              </a:rPr>
              <a:t>': {'target': 20.0, 'weight': 0.4},</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overallsatisfaction</a:t>
            </a:r>
            <a:r>
              <a:rPr lang="en-US" sz="1000" dirty="0">
                <a:latin typeface="Menlo" panose="020B0609030804020204" pitchFamily="49" charset="0"/>
                <a:ea typeface="Menlo" panose="020B0609030804020204" pitchFamily="49" charset="0"/>
                <a:cs typeface="Menlo" panose="020B0609030804020204" pitchFamily="49" charset="0"/>
              </a:rPr>
              <a:t>': {'target': 80.0, 'weight': 0.6}</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constraints = {</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    'Temperature’: (18.0, 30.0),	#</a:t>
            </a:r>
            <a:r>
              <a:rPr lang="en-US" sz="1000" dirty="0"/>
              <a:t>°C</a:t>
            </a:r>
            <a:endParaRPr lang="en-US" sz="1000"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    'Humidity’: (30.0, 70.0),	#%</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comfort_limit</a:t>
            </a:r>
            <a:r>
              <a:rPr lang="en-US" sz="1000" dirty="0">
                <a:latin typeface="Menlo" panose="020B0609030804020204" pitchFamily="49" charset="0"/>
                <a:ea typeface="Menlo" panose="020B0609030804020204" pitchFamily="49" charset="0"/>
                <a:cs typeface="Menlo" panose="020B0609030804020204" pitchFamily="49" charset="0"/>
              </a:rPr>
              <a:t>': 0.7</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a:t>
            </a:r>
          </a:p>
          <a:p>
            <a:pPr marL="0" indent="0">
              <a:lnSpc>
                <a:spcPct val="100000"/>
              </a:lnSpc>
              <a:buNone/>
            </a:pPr>
            <a:r>
              <a:rPr lang="en-US" sz="1000" dirty="0" err="1">
                <a:latin typeface="Menlo" panose="020B0609030804020204" pitchFamily="49" charset="0"/>
                <a:ea typeface="Menlo" panose="020B0609030804020204" pitchFamily="49" charset="0"/>
                <a:cs typeface="Menlo" panose="020B0609030804020204" pitchFamily="49" charset="0"/>
              </a:rPr>
              <a:t>current_state</a:t>
            </a:r>
            <a:r>
              <a:rPr lang="en-US" sz="1000" dirty="0">
                <a:latin typeface="Menlo" panose="020B0609030804020204" pitchFamily="49" charset="0"/>
                <a:ea typeface="Menlo" panose="020B0609030804020204" pitchFamily="49" charset="0"/>
                <a:cs typeface="Menlo" panose="020B0609030804020204" pitchFamily="49" charset="0"/>
              </a:rPr>
              <a:t> = {</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    'Temperature’: 23.4,	#</a:t>
            </a:r>
            <a:r>
              <a:rPr lang="en-US" sz="1000" dirty="0"/>
              <a:t>°C</a:t>
            </a:r>
            <a:endParaRPr lang="en-US" sz="1000"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    'Humidity’: 46.0,		#%</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EnergyConsumption</a:t>
            </a:r>
            <a:r>
              <a:rPr lang="en-US" sz="1000" dirty="0">
                <a:latin typeface="Menlo" panose="020B0609030804020204" pitchFamily="49" charset="0"/>
                <a:ea typeface="Menlo" panose="020B0609030804020204" pitchFamily="49" charset="0"/>
                <a:cs typeface="Menlo" panose="020B0609030804020204" pitchFamily="49" charset="0"/>
              </a:rPr>
              <a:t>': 28.0, 	</a:t>
            </a:r>
            <a:r>
              <a:rPr lang="en-US" sz="1000" dirty="0"/>
              <a:t>#kWh</a:t>
            </a:r>
            <a:endParaRPr lang="en-US" sz="1000"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OverallSatisfaction</a:t>
            </a:r>
            <a:r>
              <a:rPr lang="en-US" sz="1000" dirty="0">
                <a:latin typeface="Menlo" panose="020B0609030804020204" pitchFamily="49" charset="0"/>
                <a:ea typeface="Menlo" panose="020B0609030804020204" pitchFamily="49" charset="0"/>
                <a:cs typeface="Menlo" panose="020B0609030804020204" pitchFamily="49" charset="0"/>
              </a:rPr>
              <a:t>': 72.0 	#%</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a:t>
            </a:r>
          </a:p>
        </p:txBody>
      </p:sp>
      <p:sp>
        <p:nvSpPr>
          <p:cNvPr id="6" name="TextBox 5">
            <a:extLst>
              <a:ext uri="{FF2B5EF4-FFF2-40B4-BE49-F238E27FC236}">
                <a16:creationId xmlns:a16="http://schemas.microsoft.com/office/drawing/2014/main" id="{59824F59-8397-5F0B-8407-B0066D134E51}"/>
              </a:ext>
            </a:extLst>
          </p:cNvPr>
          <p:cNvSpPr txBox="1"/>
          <p:nvPr/>
        </p:nvSpPr>
        <p:spPr>
          <a:xfrm>
            <a:off x="5916890" y="463470"/>
            <a:ext cx="5297863" cy="5931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rtlCol="0" anchor="t" anchorCtr="0" compatLnSpc="1">
            <a:prstTxWarp prst="textNoShape">
              <a:avLst/>
            </a:prstTxWarp>
            <a:spAutoFit/>
          </a:bodyPr>
          <a:lstStyle>
            <a:lvl1pPr indent="0">
              <a:lnSpc>
                <a:spcPct val="100000"/>
              </a:lnSpc>
              <a:spcBef>
                <a:spcPts val="1000"/>
              </a:spcBef>
              <a:buFont typeface="Arial" panose="020B0604020202020204" pitchFamily="34" charset="0"/>
              <a:buNone/>
              <a:defRPr sz="800" b="1">
                <a:latin typeface="Menlo" panose="020B0609030804020204" pitchFamily="49" charset="0"/>
                <a:ea typeface="Menlo" panose="020B0609030804020204" pitchFamily="49" charset="0"/>
                <a:cs typeface="Menlo" panose="020B0609030804020204" pitchFamily="49" charset="0"/>
              </a:defRPr>
            </a:lvl1pPr>
            <a:lvl2pPr indent="-228600">
              <a:lnSpc>
                <a:spcPct val="120000"/>
              </a:lnSpc>
              <a:spcBef>
                <a:spcPts val="500"/>
              </a:spcBef>
              <a:buFont typeface="Arial" panose="020B0604020202020204" pitchFamily="34" charset="0"/>
              <a:buChar char="•"/>
            </a:lvl2pPr>
            <a:lvl3pPr marL="685800" indent="-228600">
              <a:lnSpc>
                <a:spcPct val="120000"/>
              </a:lnSpc>
              <a:spcBef>
                <a:spcPts val="500"/>
              </a:spcBef>
              <a:buFont typeface="Arial" panose="020B0604020202020204" pitchFamily="34" charset="0"/>
              <a:buChar char="•"/>
              <a:defRPr sz="1600"/>
            </a:lvl3pPr>
            <a:lvl4pPr marL="914400" indent="-228600">
              <a:lnSpc>
                <a:spcPct val="120000"/>
              </a:lnSpc>
              <a:spcBef>
                <a:spcPts val="500"/>
              </a:spcBef>
              <a:buFont typeface="Arial" panose="020B0604020202020204" pitchFamily="34" charset="0"/>
              <a:buChar char="•"/>
              <a:defRPr sz="1400"/>
            </a:lvl4pPr>
            <a:lvl5pPr marL="11430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000" dirty="0"/>
              <a:t>Step 1: Initialize (current setpoints)</a:t>
            </a:r>
          </a:p>
          <a:p>
            <a:r>
              <a:rPr lang="en-US" sz="1000" b="0" dirty="0"/>
              <a:t>policy = {'Temperature’: 23.5, 'Humidity’: 46.0}</a:t>
            </a:r>
          </a:p>
          <a:p>
            <a:endParaRPr lang="en-US" sz="500" b="0" dirty="0"/>
          </a:p>
          <a:p>
            <a:r>
              <a:rPr lang="en-US" sz="1000" dirty="0"/>
              <a:t>Step 2: Edge - </a:t>
            </a:r>
            <a:r>
              <a:rPr lang="en-US" sz="1000" b="0" i="1" dirty="0"/>
              <a:t>Temperature → </a:t>
            </a:r>
            <a:r>
              <a:rPr lang="en-US" sz="1000" b="0" i="1" dirty="0" err="1"/>
              <a:t>EnergyConsumption</a:t>
            </a:r>
            <a:endParaRPr lang="en-US" sz="1000" b="0" i="1" dirty="0"/>
          </a:p>
          <a:p>
            <a:r>
              <a:rPr lang="en-US" sz="1000" b="0" dirty="0" err="1"/>
              <a:t>effect_strength</a:t>
            </a:r>
            <a:r>
              <a:rPr lang="en-US" sz="1000" b="0" dirty="0"/>
              <a:t> = 0.82</a:t>
            </a:r>
          </a:p>
          <a:p>
            <a:r>
              <a:rPr lang="en-US" sz="1000" b="0" dirty="0"/>
              <a:t>reduction = 0.4 × 0.82 × 0.4 × 0.7 = 0.092</a:t>
            </a:r>
          </a:p>
          <a:p>
            <a:r>
              <a:rPr lang="en-US" sz="1000" dirty="0"/>
              <a:t># Convert to temperature change: 0.092 × (30 - 18) = 1.1°C</a:t>
            </a:r>
            <a:endParaRPr lang="en-US" sz="1000" b="0" dirty="0"/>
          </a:p>
          <a:p>
            <a:r>
              <a:rPr lang="en-US" sz="1000" b="0" dirty="0"/>
              <a:t>policy['Temperature'] = clip(23.4 - 1.1, 18.0, 30.0) = 22.3 #°C</a:t>
            </a:r>
          </a:p>
          <a:p>
            <a:endParaRPr lang="en-US" sz="500" b="0" dirty="0"/>
          </a:p>
          <a:p>
            <a:r>
              <a:rPr lang="en-US" sz="1000" dirty="0"/>
              <a:t>Step 3: Edge - </a:t>
            </a:r>
            <a:r>
              <a:rPr lang="en-US" sz="1000" b="0" i="1" dirty="0"/>
              <a:t>Temperature → </a:t>
            </a:r>
            <a:r>
              <a:rPr lang="en-US" sz="1000" b="0" i="1" dirty="0" err="1"/>
              <a:t>OverallSatisfaction</a:t>
            </a:r>
            <a:endParaRPr lang="en-US" sz="1000" b="0" i="1" dirty="0"/>
          </a:p>
          <a:p>
            <a:r>
              <a:rPr lang="en-US" sz="1000" b="0" dirty="0" err="1"/>
              <a:t>effect_strength</a:t>
            </a:r>
            <a:r>
              <a:rPr lang="en-US" sz="1000" b="0" dirty="0"/>
              <a:t> = 0.68</a:t>
            </a:r>
          </a:p>
          <a:p>
            <a:r>
              <a:rPr lang="en-US" sz="1000" b="0" dirty="0"/>
              <a:t>boost = 0.3 × 0.68 × 0.6 × (2.0 - 0.7) = 0.159</a:t>
            </a:r>
          </a:p>
          <a:p>
            <a:r>
              <a:rPr lang="en-US" sz="1000" dirty="0"/>
              <a:t># Convert to temperature change: 0.159 × 12 = 1.9°C </a:t>
            </a:r>
          </a:p>
          <a:p>
            <a:r>
              <a:rPr lang="en-US" sz="1000" b="0" dirty="0"/>
              <a:t>policy['Temperature'] = clip(22.3 + 1.9, 18.0, 30.0) = 24.2 #°C</a:t>
            </a:r>
          </a:p>
          <a:p>
            <a:endParaRPr lang="en-US" sz="500" b="0" dirty="0"/>
          </a:p>
          <a:p>
            <a:r>
              <a:rPr lang="en-US" sz="1000" dirty="0"/>
              <a:t>Step 4: Edge - </a:t>
            </a:r>
            <a:r>
              <a:rPr lang="en-US" sz="1000" b="0" i="1" dirty="0"/>
              <a:t>Humidity → </a:t>
            </a:r>
            <a:r>
              <a:rPr lang="en-US" sz="1000" b="0" i="1" dirty="0" err="1"/>
              <a:t>OverallSatisfaction</a:t>
            </a:r>
            <a:endParaRPr lang="en-US" sz="1000" b="0" i="1" dirty="0"/>
          </a:p>
          <a:p>
            <a:r>
              <a:rPr lang="en-US" sz="1000" b="0" dirty="0" err="1"/>
              <a:t>effect_strength</a:t>
            </a:r>
            <a:r>
              <a:rPr lang="en-US" sz="1000" b="0" dirty="0"/>
              <a:t> = 0.45</a:t>
            </a:r>
          </a:p>
          <a:p>
            <a:r>
              <a:rPr lang="en-US" sz="1000" b="0" dirty="0"/>
              <a:t>boost = 0.3 × 0.45 × 0.6 × 1.3 = 0.105</a:t>
            </a:r>
          </a:p>
          <a:p>
            <a:r>
              <a:rPr lang="en-US" sz="1000" dirty="0"/>
              <a:t># Convert to humidity change: 0.105 × (70 - 30) = 4.2%</a:t>
            </a:r>
            <a:endParaRPr lang="en-US" sz="1000" b="0" dirty="0"/>
          </a:p>
          <a:p>
            <a:r>
              <a:rPr lang="en-US" sz="1000" b="0" dirty="0"/>
              <a:t>policy['Humidity'] = clip(46.0 + 4.2, 30.0, 70.0) = 50.2 #%</a:t>
            </a:r>
          </a:p>
          <a:p>
            <a:endParaRPr lang="en-US" sz="500" b="0" dirty="0"/>
          </a:p>
          <a:p>
            <a:r>
              <a:rPr lang="en-US" sz="1000" dirty="0"/>
              <a:t>Return</a:t>
            </a:r>
            <a:r>
              <a:rPr lang="en-US" sz="1000" b="0" dirty="0"/>
              <a:t> Optimized Policy {'Temperature’: 24.2, 'Humidity’: 50.2}</a:t>
            </a:r>
          </a:p>
        </p:txBody>
      </p:sp>
      <p:sp>
        <p:nvSpPr>
          <p:cNvPr id="3" name="Slide Number Placeholder 2">
            <a:extLst>
              <a:ext uri="{FF2B5EF4-FFF2-40B4-BE49-F238E27FC236}">
                <a16:creationId xmlns:a16="http://schemas.microsoft.com/office/drawing/2014/main" id="{0645795E-53A4-C8F7-5020-2475549514EF}"/>
              </a:ext>
            </a:extLst>
          </p:cNvPr>
          <p:cNvSpPr>
            <a:spLocks noGrp="1"/>
          </p:cNvSpPr>
          <p:nvPr>
            <p:ph type="sldNum" sz="quarter" idx="12"/>
          </p:nvPr>
        </p:nvSpPr>
        <p:spPr/>
        <p:txBody>
          <a:bodyPr/>
          <a:lstStyle/>
          <a:p>
            <a:fld id="{CC057153-B650-4DEB-B370-79DDCFDCE934}" type="slidenum">
              <a:rPr lang="en-US" smtClean="0"/>
              <a:t>29</a:t>
            </a:fld>
            <a:endParaRPr lang="en-US"/>
          </a:p>
        </p:txBody>
      </p:sp>
    </p:spTree>
    <p:extLst>
      <p:ext uri="{BB962C8B-B14F-4D97-AF65-F5344CB8AC3E}">
        <p14:creationId xmlns:p14="http://schemas.microsoft.com/office/powerpoint/2010/main" val="2454112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49804-ECED-6D19-F0DA-F686DD4B89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2D155E-89F1-F7A1-6332-FD8C159AE735}"/>
              </a:ext>
            </a:extLst>
          </p:cNvPr>
          <p:cNvSpPr>
            <a:spLocks noGrp="1"/>
          </p:cNvSpPr>
          <p:nvPr>
            <p:ph type="title"/>
          </p:nvPr>
        </p:nvSpPr>
        <p:spPr>
          <a:xfrm>
            <a:off x="614678" y="548640"/>
            <a:ext cx="10872216" cy="1133856"/>
          </a:xfrm>
        </p:spPr>
        <p:txBody>
          <a:bodyPr anchor="t">
            <a:normAutofit/>
          </a:bodyPr>
          <a:lstStyle/>
          <a:p>
            <a:r>
              <a:rPr lang="en-US" dirty="0"/>
              <a:t>Correlation vs Causation</a:t>
            </a:r>
          </a:p>
        </p:txBody>
      </p:sp>
      <p:pic>
        <p:nvPicPr>
          <p:cNvPr id="1026" name="Picture 2" descr="Moving From Correlation to Causation: The Next Big Step in AI | AtScale">
            <a:extLst>
              <a:ext uri="{FF2B5EF4-FFF2-40B4-BE49-F238E27FC236}">
                <a16:creationId xmlns:a16="http://schemas.microsoft.com/office/drawing/2014/main" id="{F3956720-684E-E64C-D31F-1DD8E30E8B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512" t="11121" r="18872" b="7626"/>
          <a:stretch>
            <a:fillRect/>
          </a:stretch>
        </p:blipFill>
        <p:spPr bwMode="auto">
          <a:xfrm>
            <a:off x="761420" y="1792223"/>
            <a:ext cx="6054126" cy="4539813"/>
          </a:xfrm>
          <a:prstGeom prst="rect">
            <a:avLst/>
          </a:prstGeom>
          <a:noFill/>
          <a:extLst>
            <a:ext uri="{909E8E84-426E-40DD-AFC4-6F175D3DCCD1}">
              <a14:hiddenFill xmlns:a14="http://schemas.microsoft.com/office/drawing/2010/main">
                <a:solidFill>
                  <a:srgbClr val="FFFFFF"/>
                </a:solidFill>
              </a14:hiddenFill>
            </a:ext>
          </a:extLst>
        </p:spPr>
      </p:pic>
      <p:sp>
        <p:nvSpPr>
          <p:cNvPr id="1034" name="Content Placeholder 3">
            <a:extLst>
              <a:ext uri="{FF2B5EF4-FFF2-40B4-BE49-F238E27FC236}">
                <a16:creationId xmlns:a16="http://schemas.microsoft.com/office/drawing/2014/main" id="{0410AFB9-464C-FF56-1A4C-F00A0EF6D341}"/>
              </a:ext>
            </a:extLst>
          </p:cNvPr>
          <p:cNvSpPr>
            <a:spLocks noGrp="1"/>
          </p:cNvSpPr>
          <p:nvPr>
            <p:ph idx="1"/>
          </p:nvPr>
        </p:nvSpPr>
        <p:spPr>
          <a:xfrm>
            <a:off x="7177176" y="1792224"/>
            <a:ext cx="4307527" cy="4517136"/>
          </a:xfrm>
        </p:spPr>
        <p:txBody>
          <a:bodyPr anchor="t">
            <a:normAutofit/>
          </a:bodyPr>
          <a:lstStyle/>
          <a:p>
            <a:r>
              <a:rPr lang="en-US" sz="1800" dirty="0"/>
              <a:t>correlation != causation</a:t>
            </a:r>
          </a:p>
          <a:p>
            <a:r>
              <a:rPr lang="en-US" sz="1800" dirty="0"/>
              <a:t>models fail when agents intervene</a:t>
            </a:r>
          </a:p>
          <a:p>
            <a:r>
              <a:rPr lang="en-US" sz="1800" dirty="0"/>
              <a:t>current systems either:</a:t>
            </a:r>
          </a:p>
          <a:p>
            <a:pPr lvl="1"/>
            <a:r>
              <a:rPr lang="en-US" dirty="0"/>
              <a:t>ignore causal structures</a:t>
            </a:r>
          </a:p>
          <a:p>
            <a:pPr lvl="1"/>
            <a:r>
              <a:rPr lang="en-US" dirty="0"/>
              <a:t>treat causality as an offline pre-processing step</a:t>
            </a:r>
          </a:p>
        </p:txBody>
      </p:sp>
      <p:sp>
        <p:nvSpPr>
          <p:cNvPr id="3" name="Slide Number Placeholder 2">
            <a:extLst>
              <a:ext uri="{FF2B5EF4-FFF2-40B4-BE49-F238E27FC236}">
                <a16:creationId xmlns:a16="http://schemas.microsoft.com/office/drawing/2014/main" id="{100C6B3A-AC04-6622-AF9F-9B6F7FAAB5BF}"/>
              </a:ext>
            </a:extLst>
          </p:cNvPr>
          <p:cNvSpPr>
            <a:spLocks noGrp="1"/>
          </p:cNvSpPr>
          <p:nvPr>
            <p:ph type="sldNum" sz="quarter" idx="12"/>
          </p:nvPr>
        </p:nvSpPr>
        <p:spPr/>
        <p:txBody>
          <a:bodyPr/>
          <a:lstStyle/>
          <a:p>
            <a:fld id="{CC057153-B650-4DEB-B370-79DDCFDCE934}" type="slidenum">
              <a:rPr lang="en-US" smtClean="0"/>
              <a:t>3</a:t>
            </a:fld>
            <a:endParaRPr lang="en-US"/>
          </a:p>
        </p:txBody>
      </p:sp>
    </p:spTree>
    <p:extLst>
      <p:ext uri="{BB962C8B-B14F-4D97-AF65-F5344CB8AC3E}">
        <p14:creationId xmlns:p14="http://schemas.microsoft.com/office/powerpoint/2010/main" val="1810774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F446A-2557-0244-7667-5A834ECC90BD}"/>
              </a:ext>
            </a:extLst>
          </p:cNvPr>
          <p:cNvSpPr>
            <a:spLocks noGrp="1"/>
          </p:cNvSpPr>
          <p:nvPr>
            <p:ph type="title"/>
          </p:nvPr>
        </p:nvSpPr>
        <p:spPr>
          <a:xfrm>
            <a:off x="612648" y="771664"/>
            <a:ext cx="10653578" cy="655692"/>
          </a:xfrm>
        </p:spPr>
        <p:txBody>
          <a:bodyPr/>
          <a:lstStyle/>
          <a:p>
            <a:r>
              <a:rPr lang="en-US" dirty="0"/>
              <a:t>Experiments</a:t>
            </a:r>
          </a:p>
        </p:txBody>
      </p:sp>
      <p:sp>
        <p:nvSpPr>
          <p:cNvPr id="3" name="Content Placeholder 2">
            <a:extLst>
              <a:ext uri="{FF2B5EF4-FFF2-40B4-BE49-F238E27FC236}">
                <a16:creationId xmlns:a16="http://schemas.microsoft.com/office/drawing/2014/main" id="{B4B1D227-99BE-E2EA-02AE-2D6242C8EE1B}"/>
              </a:ext>
            </a:extLst>
          </p:cNvPr>
          <p:cNvSpPr>
            <a:spLocks noGrp="1"/>
          </p:cNvSpPr>
          <p:nvPr>
            <p:ph idx="1"/>
          </p:nvPr>
        </p:nvSpPr>
        <p:spPr/>
        <p:txBody>
          <a:bodyPr/>
          <a:lstStyle/>
          <a:p>
            <a:pPr marL="457200" indent="-457200">
              <a:lnSpc>
                <a:spcPct val="150000"/>
              </a:lnSpc>
              <a:buFont typeface="+mj-lt"/>
              <a:buAutoNum type="arabicPeriod"/>
            </a:pPr>
            <a:r>
              <a:rPr lang="en-US" dirty="0"/>
              <a:t>Causal Structure Recovery</a:t>
            </a:r>
          </a:p>
          <a:p>
            <a:pPr marL="685800" lvl="1" indent="-457200">
              <a:lnSpc>
                <a:spcPct val="150000"/>
              </a:lnSpc>
              <a:buFont typeface="+mj-lt"/>
              <a:buAutoNum type="romanLcPeriod"/>
            </a:pPr>
            <a:r>
              <a:rPr lang="en-US" dirty="0"/>
              <a:t>tested on 6 progressively </a:t>
            </a:r>
          </a:p>
          <a:p>
            <a:pPr marL="685800" lvl="1" indent="-457200">
              <a:lnSpc>
                <a:spcPct val="150000"/>
              </a:lnSpc>
              <a:buFont typeface="+mj-lt"/>
              <a:buAutoNum type="romanLcPeriod"/>
            </a:pPr>
            <a:r>
              <a:rPr lang="en-US" dirty="0"/>
              <a:t>compared against 10 representative methods</a:t>
            </a:r>
          </a:p>
          <a:p>
            <a:pPr marL="685800" lvl="1" indent="-457200">
              <a:lnSpc>
                <a:spcPct val="150000"/>
              </a:lnSpc>
              <a:buFont typeface="+mj-lt"/>
              <a:buAutoNum type="romanLcPeriod"/>
            </a:pPr>
            <a:r>
              <a:rPr lang="en-US" dirty="0"/>
              <a:t>SHD, F1, precision-recall, cost/risk</a:t>
            </a:r>
          </a:p>
          <a:p>
            <a:pPr marL="457200" indent="-457200">
              <a:lnSpc>
                <a:spcPct val="150000"/>
              </a:lnSpc>
              <a:buFont typeface="+mj-lt"/>
              <a:buAutoNum type="arabicPeriod"/>
            </a:pPr>
            <a:r>
              <a:rPr lang="en-US" dirty="0"/>
              <a:t>Embodied Control Performance</a:t>
            </a:r>
          </a:p>
          <a:p>
            <a:pPr marL="685800" lvl="1" indent="-457200">
              <a:lnSpc>
                <a:spcPct val="150000"/>
              </a:lnSpc>
              <a:buFont typeface="+mj-lt"/>
              <a:buAutoNum type="romanLcPeriod"/>
            </a:pPr>
            <a:r>
              <a:rPr lang="en-US" dirty="0"/>
              <a:t>tested in 4 embodied control scenarios</a:t>
            </a:r>
          </a:p>
          <a:p>
            <a:pPr marL="685800" lvl="1" indent="-457200">
              <a:lnSpc>
                <a:spcPct val="150000"/>
              </a:lnSpc>
              <a:buFont typeface="+mj-lt"/>
              <a:buAutoNum type="romanLcPeriod"/>
            </a:pPr>
            <a:r>
              <a:rPr lang="en-US" dirty="0"/>
              <a:t>compared against 3 baselines</a:t>
            </a:r>
          </a:p>
          <a:p>
            <a:pPr marL="685800" lvl="1" indent="-457200">
              <a:lnSpc>
                <a:spcPct val="150000"/>
              </a:lnSpc>
              <a:buFont typeface="+mj-lt"/>
              <a:buAutoNum type="romanLcPeriod"/>
            </a:pPr>
            <a:r>
              <a:rPr lang="en-US" dirty="0"/>
              <a:t>2 complimentary evaluation perspectives</a:t>
            </a:r>
          </a:p>
        </p:txBody>
      </p:sp>
      <p:sp>
        <p:nvSpPr>
          <p:cNvPr id="4" name="Slide Number Placeholder 3">
            <a:extLst>
              <a:ext uri="{FF2B5EF4-FFF2-40B4-BE49-F238E27FC236}">
                <a16:creationId xmlns:a16="http://schemas.microsoft.com/office/drawing/2014/main" id="{42ECD901-BFD8-6BF9-2C51-A12020A8FE5E}"/>
              </a:ext>
            </a:extLst>
          </p:cNvPr>
          <p:cNvSpPr>
            <a:spLocks noGrp="1"/>
          </p:cNvSpPr>
          <p:nvPr>
            <p:ph type="sldNum" sz="quarter" idx="12"/>
          </p:nvPr>
        </p:nvSpPr>
        <p:spPr/>
        <p:txBody>
          <a:bodyPr/>
          <a:lstStyle/>
          <a:p>
            <a:fld id="{CC057153-B650-4DEB-B370-79DDCFDCE934}" type="slidenum">
              <a:rPr lang="en-US" smtClean="0"/>
              <a:t>30</a:t>
            </a:fld>
            <a:endParaRPr lang="en-US"/>
          </a:p>
        </p:txBody>
      </p:sp>
    </p:spTree>
    <p:extLst>
      <p:ext uri="{BB962C8B-B14F-4D97-AF65-F5344CB8AC3E}">
        <p14:creationId xmlns:p14="http://schemas.microsoft.com/office/powerpoint/2010/main" val="4135898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DA0CD-3CA8-B71B-BAA9-3D4714F87FBA}"/>
              </a:ext>
            </a:extLst>
          </p:cNvPr>
          <p:cNvSpPr>
            <a:spLocks noGrp="1"/>
          </p:cNvSpPr>
          <p:nvPr>
            <p:ph type="title"/>
          </p:nvPr>
        </p:nvSpPr>
        <p:spPr/>
        <p:txBody>
          <a:bodyPr/>
          <a:lstStyle/>
          <a:p>
            <a:r>
              <a:rPr lang="en-US" b="0" dirty="0"/>
              <a:t>Results: </a:t>
            </a:r>
            <a:r>
              <a:rPr lang="en-US" dirty="0"/>
              <a:t>Causal World Model Fidelity</a:t>
            </a:r>
            <a:br>
              <a:rPr lang="en-US" dirty="0"/>
            </a:br>
            <a:r>
              <a:rPr lang="en-US" dirty="0"/>
              <a:t> </a:t>
            </a:r>
          </a:p>
        </p:txBody>
      </p:sp>
      <p:pic>
        <p:nvPicPr>
          <p:cNvPr id="7" name="Content Placeholder 6" descr="A graph of multiple colored lines&#10;&#10;AI-generated content may be incorrect.">
            <a:extLst>
              <a:ext uri="{FF2B5EF4-FFF2-40B4-BE49-F238E27FC236}">
                <a16:creationId xmlns:a16="http://schemas.microsoft.com/office/drawing/2014/main" id="{A1D3B1CC-A816-96E5-C005-2265A37622B5}"/>
              </a:ext>
            </a:extLst>
          </p:cNvPr>
          <p:cNvPicPr>
            <a:picLocks noGrp="1" noChangeAspect="1"/>
          </p:cNvPicPr>
          <p:nvPr>
            <p:ph idx="1"/>
          </p:nvPr>
        </p:nvPicPr>
        <p:blipFill>
          <a:blip r:embed="rId3"/>
          <a:stretch>
            <a:fillRect/>
          </a:stretch>
        </p:blipFill>
        <p:spPr>
          <a:xfrm>
            <a:off x="6563342" y="1242150"/>
            <a:ext cx="5391435" cy="4373699"/>
          </a:xfrm>
        </p:spPr>
      </p:pic>
      <p:pic>
        <p:nvPicPr>
          <p:cNvPr id="9" name="Picture 8" descr="A table with numbers and words&#10;&#10;AI-generated content may be incorrect.">
            <a:extLst>
              <a:ext uri="{FF2B5EF4-FFF2-40B4-BE49-F238E27FC236}">
                <a16:creationId xmlns:a16="http://schemas.microsoft.com/office/drawing/2014/main" id="{A94C1C20-85B3-1836-922B-CB594034938C}"/>
              </a:ext>
            </a:extLst>
          </p:cNvPr>
          <p:cNvPicPr>
            <a:picLocks noChangeAspect="1"/>
          </p:cNvPicPr>
          <p:nvPr/>
        </p:nvPicPr>
        <p:blipFill>
          <a:blip r:embed="rId4"/>
          <a:srcRect t="1162" r="3057"/>
          <a:stretch>
            <a:fillRect/>
          </a:stretch>
        </p:blipFill>
        <p:spPr>
          <a:xfrm>
            <a:off x="318821" y="2015236"/>
            <a:ext cx="6113237" cy="2464420"/>
          </a:xfrm>
          <a:prstGeom prst="rect">
            <a:avLst/>
          </a:prstGeom>
        </p:spPr>
      </p:pic>
      <p:sp>
        <p:nvSpPr>
          <p:cNvPr id="11" name="Content Placeholder 2">
            <a:extLst>
              <a:ext uri="{FF2B5EF4-FFF2-40B4-BE49-F238E27FC236}">
                <a16:creationId xmlns:a16="http://schemas.microsoft.com/office/drawing/2014/main" id="{75EC9E63-E18F-2BB2-6BEF-CCEC494E4F5A}"/>
              </a:ext>
            </a:extLst>
          </p:cNvPr>
          <p:cNvSpPr txBox="1">
            <a:spLocks/>
          </p:cNvSpPr>
          <p:nvPr/>
        </p:nvSpPr>
        <p:spPr>
          <a:xfrm>
            <a:off x="612647" y="3844940"/>
            <a:ext cx="10653579" cy="246442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dirty="0"/>
          </a:p>
        </p:txBody>
      </p:sp>
      <p:sp>
        <p:nvSpPr>
          <p:cNvPr id="12" name="Rectangle 5">
            <a:extLst>
              <a:ext uri="{FF2B5EF4-FFF2-40B4-BE49-F238E27FC236}">
                <a16:creationId xmlns:a16="http://schemas.microsoft.com/office/drawing/2014/main" id="{0B395737-5E16-8E9C-4CCD-469A0B3212F3}"/>
              </a:ext>
            </a:extLst>
          </p:cNvPr>
          <p:cNvSpPr>
            <a:spLocks noChangeArrowheads="1"/>
          </p:cNvSpPr>
          <p:nvPr/>
        </p:nvSpPr>
        <p:spPr bwMode="auto">
          <a:xfrm>
            <a:off x="350079" y="4813994"/>
            <a:ext cx="62558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6">
            <a:extLst>
              <a:ext uri="{FF2B5EF4-FFF2-40B4-BE49-F238E27FC236}">
                <a16:creationId xmlns:a16="http://schemas.microsoft.com/office/drawing/2014/main" id="{D50A8EF2-94E2-D183-AE20-CF19FA10DEA3}"/>
              </a:ext>
            </a:extLst>
          </p:cNvPr>
          <p:cNvSpPr>
            <a:spLocks noChangeArrowheads="1"/>
          </p:cNvSpPr>
          <p:nvPr/>
        </p:nvSpPr>
        <p:spPr bwMode="auto">
          <a:xfrm>
            <a:off x="583919" y="4998660"/>
            <a:ext cx="5512081" cy="1003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nSpc>
                <a:spcPct val="200000"/>
              </a:lnSpc>
              <a:buFont typeface="Arial" panose="020B0604020202020204" pitchFamily="34" charset="0"/>
              <a:buChar char="•"/>
            </a:pPr>
            <a:r>
              <a:rPr lang="en-US" sz="1600" dirty="0" err="1">
                <a:latin typeface="Menlo" panose="020B0609030804020204" pitchFamily="49" charset="0"/>
                <a:ea typeface="Menlo" panose="020B0609030804020204" pitchFamily="49" charset="0"/>
                <a:cs typeface="Menlo" panose="020B0609030804020204" pitchFamily="49" charset="0"/>
              </a:rPr>
              <a:t>PolicyGRID</a:t>
            </a:r>
            <a:r>
              <a:rPr lang="en-US" sz="1600" dirty="0"/>
              <a:t> has lowest SHD across all setups</a:t>
            </a:r>
          </a:p>
          <a:p>
            <a:pPr marL="285750" indent="-285750">
              <a:lnSpc>
                <a:spcPct val="200000"/>
              </a:lnSpc>
              <a:buFont typeface="Arial" panose="020B0604020202020204" pitchFamily="34" charset="0"/>
              <a:buChar char="•"/>
            </a:pPr>
            <a:r>
              <a:rPr lang="en-US" sz="1600" dirty="0"/>
              <a:t>Baselines degrade with complexity</a:t>
            </a:r>
          </a:p>
        </p:txBody>
      </p:sp>
      <p:sp>
        <p:nvSpPr>
          <p:cNvPr id="3" name="Slide Number Placeholder 2">
            <a:extLst>
              <a:ext uri="{FF2B5EF4-FFF2-40B4-BE49-F238E27FC236}">
                <a16:creationId xmlns:a16="http://schemas.microsoft.com/office/drawing/2014/main" id="{915803C0-F4F4-11A6-A158-95419E8AE214}"/>
              </a:ext>
            </a:extLst>
          </p:cNvPr>
          <p:cNvSpPr>
            <a:spLocks noGrp="1"/>
          </p:cNvSpPr>
          <p:nvPr>
            <p:ph type="sldNum" sz="quarter" idx="12"/>
          </p:nvPr>
        </p:nvSpPr>
        <p:spPr/>
        <p:txBody>
          <a:bodyPr/>
          <a:lstStyle/>
          <a:p>
            <a:fld id="{CC057153-B650-4DEB-B370-79DDCFDCE934}" type="slidenum">
              <a:rPr lang="en-US" smtClean="0"/>
              <a:t>31</a:t>
            </a:fld>
            <a:endParaRPr lang="en-US"/>
          </a:p>
        </p:txBody>
      </p:sp>
    </p:spTree>
    <p:extLst>
      <p:ext uri="{BB962C8B-B14F-4D97-AF65-F5344CB8AC3E}">
        <p14:creationId xmlns:p14="http://schemas.microsoft.com/office/powerpoint/2010/main" val="3515319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53894-0954-0F36-06FF-44AE917A65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54481-1863-E646-F14B-3B13BE75B8A7}"/>
              </a:ext>
            </a:extLst>
          </p:cNvPr>
          <p:cNvSpPr>
            <a:spLocks noGrp="1"/>
          </p:cNvSpPr>
          <p:nvPr>
            <p:ph type="title"/>
          </p:nvPr>
        </p:nvSpPr>
        <p:spPr>
          <a:xfrm>
            <a:off x="7211803" y="-93438"/>
            <a:ext cx="5490436" cy="1527048"/>
          </a:xfrm>
        </p:spPr>
        <p:txBody>
          <a:bodyPr vert="horz" lIns="91440" tIns="45720" rIns="91440" bIns="45720" rtlCol="0" anchor="b">
            <a:normAutofit/>
          </a:bodyPr>
          <a:lstStyle/>
          <a:p>
            <a:r>
              <a:rPr lang="en-US" b="0" kern="1200" dirty="0">
                <a:solidFill>
                  <a:schemeClr val="tx1"/>
                </a:solidFill>
                <a:latin typeface="+mj-lt"/>
                <a:ea typeface="+mj-ea"/>
                <a:cs typeface="+mj-cs"/>
              </a:rPr>
              <a:t>Results:</a:t>
            </a:r>
            <a:r>
              <a:rPr lang="en-US" b="1" kern="1200" dirty="0">
                <a:solidFill>
                  <a:schemeClr val="tx1"/>
                </a:solidFill>
                <a:latin typeface="+mj-lt"/>
                <a:ea typeface="+mj-ea"/>
                <a:cs typeface="+mj-cs"/>
              </a:rPr>
              <a:t> Policy Performance</a:t>
            </a:r>
          </a:p>
        </p:txBody>
      </p:sp>
      <p:pic>
        <p:nvPicPr>
          <p:cNvPr id="22" name="Picture 21" descr="A table with numbers and symbols&#10;&#10;AI-generated content may be incorrect.">
            <a:extLst>
              <a:ext uri="{FF2B5EF4-FFF2-40B4-BE49-F238E27FC236}">
                <a16:creationId xmlns:a16="http://schemas.microsoft.com/office/drawing/2014/main" id="{9F2E0470-9AEF-E1D0-8E11-64F96ACB48BC}"/>
              </a:ext>
            </a:extLst>
          </p:cNvPr>
          <p:cNvPicPr>
            <a:picLocks noChangeAspect="1"/>
          </p:cNvPicPr>
          <p:nvPr/>
        </p:nvPicPr>
        <p:blipFill>
          <a:blip r:embed="rId3"/>
          <a:srcRect t="1999" r="1773"/>
          <a:stretch>
            <a:fillRect/>
          </a:stretch>
        </p:blipFill>
        <p:spPr>
          <a:xfrm>
            <a:off x="157157" y="4488815"/>
            <a:ext cx="8083598" cy="2096899"/>
          </a:xfrm>
          <a:prstGeom prst="rect">
            <a:avLst/>
          </a:prstGeom>
        </p:spPr>
      </p:pic>
      <p:sp>
        <p:nvSpPr>
          <p:cNvPr id="13" name="Rectangle 6">
            <a:extLst>
              <a:ext uri="{FF2B5EF4-FFF2-40B4-BE49-F238E27FC236}">
                <a16:creationId xmlns:a16="http://schemas.microsoft.com/office/drawing/2014/main" id="{7258DFDE-B505-82A5-D8F9-36D88E941623}"/>
              </a:ext>
            </a:extLst>
          </p:cNvPr>
          <p:cNvSpPr>
            <a:spLocks noChangeArrowheads="1"/>
          </p:cNvSpPr>
          <p:nvPr/>
        </p:nvSpPr>
        <p:spPr bwMode="auto">
          <a:xfrm>
            <a:off x="7211803" y="1527048"/>
            <a:ext cx="4628075" cy="40965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285750" indent="-228600">
              <a:lnSpc>
                <a:spcPct val="120000"/>
              </a:lnSpc>
              <a:spcAft>
                <a:spcPts val="600"/>
              </a:spcAft>
              <a:buFont typeface="Arial" panose="020B0604020202020204" pitchFamily="34" charset="0"/>
              <a:buChar char="•"/>
            </a:pPr>
            <a:r>
              <a:rPr lang="en-US" sz="1600" dirty="0"/>
              <a:t>Highest hypervolume and lowest violation rates with </a:t>
            </a:r>
            <a:r>
              <a:rPr lang="en-US" sz="1600" dirty="0" err="1">
                <a:latin typeface="Menlo" panose="020B0609030804020204" pitchFamily="49" charset="0"/>
                <a:ea typeface="Menlo" panose="020B0609030804020204" pitchFamily="49" charset="0"/>
                <a:cs typeface="Menlo" panose="020B0609030804020204" pitchFamily="49" charset="0"/>
              </a:rPr>
              <a:t>PolicyGRID</a:t>
            </a:r>
            <a:endParaRPr lang="en-US" sz="1600" dirty="0">
              <a:latin typeface="Menlo" panose="020B0609030804020204" pitchFamily="49" charset="0"/>
              <a:ea typeface="Menlo" panose="020B0609030804020204" pitchFamily="49" charset="0"/>
              <a:cs typeface="Menlo" panose="020B0609030804020204" pitchFamily="49" charset="0"/>
            </a:endParaRPr>
          </a:p>
          <a:p>
            <a:pPr marL="285750" indent="-228600">
              <a:lnSpc>
                <a:spcPct val="120000"/>
              </a:lnSpc>
              <a:spcAft>
                <a:spcPts val="600"/>
              </a:spcAft>
              <a:buFont typeface="Arial" panose="020B0604020202020204" pitchFamily="34" charset="0"/>
              <a:buChar char="•"/>
            </a:pPr>
            <a:r>
              <a:rPr lang="en-US" sz="1600" dirty="0"/>
              <a:t>Causal DAG critical for policy quality</a:t>
            </a:r>
          </a:p>
          <a:p>
            <a:pPr marL="285750" indent="-228600">
              <a:lnSpc>
                <a:spcPct val="120000"/>
              </a:lnSpc>
              <a:spcAft>
                <a:spcPts val="600"/>
              </a:spcAft>
              <a:buFont typeface="Arial" panose="020B0604020202020204" pitchFamily="34" charset="0"/>
              <a:buChar char="•"/>
            </a:pPr>
            <a:r>
              <a:rPr lang="en-US" sz="1600" dirty="0"/>
              <a:t>Baselines (PID, Correlation) show low hv and high violations</a:t>
            </a:r>
          </a:p>
          <a:p>
            <a:pPr marL="285750" indent="-228600">
              <a:lnSpc>
                <a:spcPct val="120000"/>
              </a:lnSpc>
              <a:spcAft>
                <a:spcPts val="600"/>
              </a:spcAft>
              <a:buFont typeface="Arial" panose="020B0604020202020204" pitchFamily="34" charset="0"/>
              <a:buChar char="•"/>
            </a:pPr>
            <a:r>
              <a:rPr lang="en-US" sz="1600" dirty="0" err="1">
                <a:latin typeface="Menlo" panose="020B0609030804020204" pitchFamily="49" charset="0"/>
                <a:ea typeface="Menlo" panose="020B0609030804020204" pitchFamily="49" charset="0"/>
                <a:cs typeface="Menlo" panose="020B0609030804020204" pitchFamily="49" charset="0"/>
              </a:rPr>
              <a:t>PolicyGRID</a:t>
            </a:r>
            <a:r>
              <a:rPr lang="en-US" sz="1600" dirty="0"/>
              <a:t> dominates Pareto front with low energy and low discomfort</a:t>
            </a:r>
          </a:p>
        </p:txBody>
      </p:sp>
      <p:grpSp>
        <p:nvGrpSpPr>
          <p:cNvPr id="20" name="Group 19">
            <a:extLst>
              <a:ext uri="{FF2B5EF4-FFF2-40B4-BE49-F238E27FC236}">
                <a16:creationId xmlns:a16="http://schemas.microsoft.com/office/drawing/2014/main" id="{99CB7931-000B-4886-B6B6-F6F7610199E1}"/>
              </a:ext>
            </a:extLst>
          </p:cNvPr>
          <p:cNvGrpSpPr/>
          <p:nvPr/>
        </p:nvGrpSpPr>
        <p:grpSpPr>
          <a:xfrm>
            <a:off x="300691" y="272286"/>
            <a:ext cx="6688519" cy="4096512"/>
            <a:chOff x="783023" y="1764840"/>
            <a:chExt cx="5805523" cy="3420858"/>
          </a:xfrm>
        </p:grpSpPr>
        <p:pic>
          <p:nvPicPr>
            <p:cNvPr id="10" name="Picture 9" descr="A graph showing different colored dots&#10;&#10;AI-generated content may be incorrect.">
              <a:extLst>
                <a:ext uri="{FF2B5EF4-FFF2-40B4-BE49-F238E27FC236}">
                  <a16:creationId xmlns:a16="http://schemas.microsoft.com/office/drawing/2014/main" id="{9183CECF-1E44-4B14-4AE9-A9B9351A818D}"/>
                </a:ext>
              </a:extLst>
            </p:cNvPr>
            <p:cNvPicPr>
              <a:picLocks noChangeAspect="1"/>
            </p:cNvPicPr>
            <p:nvPr/>
          </p:nvPicPr>
          <p:blipFill>
            <a:blip r:embed="rId4"/>
            <a:stretch>
              <a:fillRect/>
            </a:stretch>
          </p:blipFill>
          <p:spPr>
            <a:xfrm>
              <a:off x="783023" y="1764840"/>
              <a:ext cx="2806158" cy="1599509"/>
            </a:xfrm>
            <a:prstGeom prst="rect">
              <a:avLst/>
            </a:prstGeom>
          </p:spPr>
        </p:pic>
        <p:pic>
          <p:nvPicPr>
            <p:cNvPr id="17" name="Picture 16" descr="A graph of energy versus comfort trade-offs&#10;&#10;AI-generated content may be incorrect.">
              <a:extLst>
                <a:ext uri="{FF2B5EF4-FFF2-40B4-BE49-F238E27FC236}">
                  <a16:creationId xmlns:a16="http://schemas.microsoft.com/office/drawing/2014/main" id="{BD061008-50E5-6B92-B608-0B1650FF5040}"/>
                </a:ext>
              </a:extLst>
            </p:cNvPr>
            <p:cNvPicPr>
              <a:picLocks noChangeAspect="1"/>
            </p:cNvPicPr>
            <p:nvPr/>
          </p:nvPicPr>
          <p:blipFill>
            <a:blip r:embed="rId5"/>
            <a:stretch>
              <a:fillRect/>
            </a:stretch>
          </p:blipFill>
          <p:spPr>
            <a:xfrm>
              <a:off x="3782388" y="1764840"/>
              <a:ext cx="2806158" cy="1599509"/>
            </a:xfrm>
            <a:prstGeom prst="rect">
              <a:avLst/>
            </a:prstGeom>
          </p:spPr>
        </p:pic>
        <p:pic>
          <p:nvPicPr>
            <p:cNvPr id="19" name="Picture 18" descr="A graph of energy and comfort trade-offs&#10;&#10;AI-generated content may be incorrect.">
              <a:extLst>
                <a:ext uri="{FF2B5EF4-FFF2-40B4-BE49-F238E27FC236}">
                  <a16:creationId xmlns:a16="http://schemas.microsoft.com/office/drawing/2014/main" id="{89BA64C1-45AA-6891-DA07-6BC57048E4FB}"/>
                </a:ext>
              </a:extLst>
            </p:cNvPr>
            <p:cNvPicPr>
              <a:picLocks noChangeAspect="1"/>
            </p:cNvPicPr>
            <p:nvPr/>
          </p:nvPicPr>
          <p:blipFill>
            <a:blip r:embed="rId6"/>
            <a:stretch>
              <a:fillRect/>
            </a:stretch>
          </p:blipFill>
          <p:spPr>
            <a:xfrm>
              <a:off x="783023" y="3586189"/>
              <a:ext cx="2806158" cy="1599509"/>
            </a:xfrm>
            <a:prstGeom prst="rect">
              <a:avLst/>
            </a:prstGeom>
          </p:spPr>
        </p:pic>
        <p:pic>
          <p:nvPicPr>
            <p:cNvPr id="15" name="Picture 14" descr="A graph of energy and comfort trade-offs&#10;&#10;AI-generated content may be incorrect.">
              <a:extLst>
                <a:ext uri="{FF2B5EF4-FFF2-40B4-BE49-F238E27FC236}">
                  <a16:creationId xmlns:a16="http://schemas.microsoft.com/office/drawing/2014/main" id="{60610D82-BAD7-DD92-B126-00252DACD6A4}"/>
                </a:ext>
              </a:extLst>
            </p:cNvPr>
            <p:cNvPicPr>
              <a:picLocks noChangeAspect="1"/>
            </p:cNvPicPr>
            <p:nvPr/>
          </p:nvPicPr>
          <p:blipFill>
            <a:blip r:embed="rId7"/>
            <a:stretch>
              <a:fillRect/>
            </a:stretch>
          </p:blipFill>
          <p:spPr>
            <a:xfrm>
              <a:off x="3782388" y="3586007"/>
              <a:ext cx="2806158" cy="1599509"/>
            </a:xfrm>
            <a:prstGeom prst="rect">
              <a:avLst/>
            </a:prstGeom>
          </p:spPr>
        </p:pic>
      </p:grpSp>
      <p:sp>
        <p:nvSpPr>
          <p:cNvPr id="3" name="Slide Number Placeholder 2">
            <a:extLst>
              <a:ext uri="{FF2B5EF4-FFF2-40B4-BE49-F238E27FC236}">
                <a16:creationId xmlns:a16="http://schemas.microsoft.com/office/drawing/2014/main" id="{0884EE69-1589-1130-F72B-F5FB7FC747EB}"/>
              </a:ext>
            </a:extLst>
          </p:cNvPr>
          <p:cNvSpPr>
            <a:spLocks noGrp="1"/>
          </p:cNvSpPr>
          <p:nvPr>
            <p:ph type="sldNum" sz="quarter" idx="12"/>
          </p:nvPr>
        </p:nvSpPr>
        <p:spPr/>
        <p:txBody>
          <a:bodyPr/>
          <a:lstStyle/>
          <a:p>
            <a:fld id="{CC057153-B650-4DEB-B370-79DDCFDCE934}" type="slidenum">
              <a:rPr lang="en-US" smtClean="0"/>
              <a:t>32</a:t>
            </a:fld>
            <a:endParaRPr lang="en-US"/>
          </a:p>
        </p:txBody>
      </p:sp>
    </p:spTree>
    <p:extLst>
      <p:ext uri="{BB962C8B-B14F-4D97-AF65-F5344CB8AC3E}">
        <p14:creationId xmlns:p14="http://schemas.microsoft.com/office/powerpoint/2010/main" val="180031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28B0-DA77-7B62-2E8A-60DC57FEE6CC}"/>
              </a:ext>
            </a:extLst>
          </p:cNvPr>
          <p:cNvSpPr>
            <a:spLocks noGrp="1"/>
          </p:cNvSpPr>
          <p:nvPr>
            <p:ph type="title"/>
          </p:nvPr>
        </p:nvSpPr>
        <p:spPr>
          <a:xfrm>
            <a:off x="659892" y="490433"/>
            <a:ext cx="10872216" cy="1133856"/>
          </a:xfrm>
        </p:spPr>
        <p:txBody>
          <a:bodyPr anchor="ctr">
            <a:normAutofit/>
          </a:bodyPr>
          <a:lstStyle/>
          <a:p>
            <a:r>
              <a:rPr lang="en-US" dirty="0"/>
              <a:t>Takeaways + Discussion</a:t>
            </a:r>
          </a:p>
        </p:txBody>
      </p:sp>
      <p:sp>
        <p:nvSpPr>
          <p:cNvPr id="3" name="Content Placeholder 2">
            <a:extLst>
              <a:ext uri="{FF2B5EF4-FFF2-40B4-BE49-F238E27FC236}">
                <a16:creationId xmlns:a16="http://schemas.microsoft.com/office/drawing/2014/main" id="{7BAC74FF-E6FC-AA09-31F8-82B573B99520}"/>
              </a:ext>
            </a:extLst>
          </p:cNvPr>
          <p:cNvSpPr>
            <a:spLocks noGrp="1"/>
          </p:cNvSpPr>
          <p:nvPr>
            <p:ph idx="1"/>
          </p:nvPr>
        </p:nvSpPr>
        <p:spPr>
          <a:xfrm>
            <a:off x="6096000" y="1447797"/>
            <a:ext cx="5529162" cy="5181027"/>
          </a:xfrm>
        </p:spPr>
        <p:txBody>
          <a:bodyPr>
            <a:normAutofit/>
          </a:bodyPr>
          <a:lstStyle/>
          <a:p>
            <a:pPr eaLnBrk="0" fontAlgn="base" hangingPunct="0">
              <a:lnSpc>
                <a:spcPct val="110000"/>
              </a:lnSpc>
              <a:spcBef>
                <a:spcPct val="0"/>
              </a:spcBef>
              <a:spcAft>
                <a:spcPct val="0"/>
              </a:spcAft>
            </a:pPr>
            <a:r>
              <a:rPr lang="en-US" altLang="en-US" sz="1800" b="1" dirty="0">
                <a:latin typeface="Arial" panose="020B0604020202020204" pitchFamily="34" charset="0"/>
              </a:rPr>
              <a:t>Causality links understanding and action</a:t>
            </a:r>
            <a:r>
              <a:rPr lang="en-US" altLang="en-US" sz="1800" dirty="0">
                <a:latin typeface="Arial" panose="020B0604020202020204" pitchFamily="34" charset="0"/>
              </a:rPr>
              <a:t>—moving beyond pattern recognition to mechanism-based reasoning.</a:t>
            </a:r>
            <a:br>
              <a:rPr lang="en-US" altLang="en-US" sz="1800" dirty="0">
                <a:latin typeface="Arial" panose="020B0604020202020204" pitchFamily="34" charset="0"/>
              </a:rPr>
            </a:br>
            <a:endParaRPr lang="en-US" altLang="en-US" sz="700" dirty="0">
              <a:latin typeface="Arial" panose="020B0604020202020204" pitchFamily="34" charset="0"/>
            </a:endParaRPr>
          </a:p>
          <a:p>
            <a:pPr eaLnBrk="0" fontAlgn="base" hangingPunct="0">
              <a:lnSpc>
                <a:spcPct val="110000"/>
              </a:lnSpc>
              <a:spcBef>
                <a:spcPct val="0"/>
              </a:spcBef>
              <a:spcAft>
                <a:spcPct val="0"/>
              </a:spcAft>
            </a:pPr>
            <a:r>
              <a:rPr lang="en-US" altLang="en-US" sz="1800" b="1" dirty="0">
                <a:latin typeface="Arial" panose="020B0604020202020204" pitchFamily="34" charset="0"/>
              </a:rPr>
              <a:t>Structural Causal Models</a:t>
            </a:r>
            <a:r>
              <a:rPr lang="en-US" altLang="en-US" sz="1800" dirty="0">
                <a:latin typeface="Arial" panose="020B0604020202020204" pitchFamily="34" charset="0"/>
              </a:rPr>
              <a:t> explain </a:t>
            </a:r>
            <a:r>
              <a:rPr lang="en-US" altLang="en-US" sz="1800" i="1" dirty="0">
                <a:latin typeface="Arial" panose="020B0604020202020204" pitchFamily="34" charset="0"/>
              </a:rPr>
              <a:t>why</a:t>
            </a:r>
            <a:r>
              <a:rPr lang="en-US" altLang="en-US" sz="1800" dirty="0">
                <a:latin typeface="Arial" panose="020B0604020202020204" pitchFamily="34" charset="0"/>
              </a:rPr>
              <a:t> outcomes occur and how interventions alter them.</a:t>
            </a:r>
            <a:br>
              <a:rPr lang="en-US" altLang="en-US" sz="1800" dirty="0">
                <a:latin typeface="Arial" panose="020B0604020202020204" pitchFamily="34" charset="0"/>
              </a:rPr>
            </a:br>
            <a:endParaRPr lang="en-US" altLang="en-US" sz="700" dirty="0">
              <a:latin typeface="Arial" panose="020B0604020202020204" pitchFamily="34" charset="0"/>
            </a:endParaRPr>
          </a:p>
          <a:p>
            <a:pPr eaLnBrk="0" fontAlgn="base" hangingPunct="0">
              <a:lnSpc>
                <a:spcPct val="110000"/>
              </a:lnSpc>
              <a:spcBef>
                <a:spcPct val="0"/>
              </a:spcBef>
              <a:spcAft>
                <a:spcPct val="0"/>
              </a:spcAft>
            </a:pPr>
            <a:r>
              <a:rPr lang="en-US" altLang="en-US" sz="1800" b="1" dirty="0" err="1">
                <a:latin typeface="Menlo" panose="020B0609030804020204" pitchFamily="49" charset="0"/>
                <a:ea typeface="Menlo" panose="020B0609030804020204" pitchFamily="49" charset="0"/>
                <a:cs typeface="Menlo" panose="020B0609030804020204" pitchFamily="49" charset="0"/>
              </a:rPr>
              <a:t>PolicyGRID</a:t>
            </a:r>
            <a:r>
              <a:rPr lang="en-US" altLang="en-US" sz="1800" dirty="0">
                <a:latin typeface="Arial" panose="020B0604020202020204" pitchFamily="34" charset="0"/>
              </a:rPr>
              <a:t> embeds this reasoning into control, yielding robust and explainable policies.</a:t>
            </a:r>
            <a:br>
              <a:rPr lang="en-US" altLang="en-US" sz="1800" dirty="0">
                <a:latin typeface="Arial" panose="020B0604020202020204" pitchFamily="34" charset="0"/>
              </a:rPr>
            </a:br>
            <a:endParaRPr lang="en-US" altLang="en-US" sz="700" dirty="0">
              <a:latin typeface="Arial" panose="020B0604020202020204" pitchFamily="34" charset="0"/>
            </a:endParaRPr>
          </a:p>
          <a:p>
            <a:pPr eaLnBrk="0" fontAlgn="base" hangingPunct="0">
              <a:lnSpc>
                <a:spcPct val="110000"/>
              </a:lnSpc>
              <a:spcBef>
                <a:spcPct val="0"/>
              </a:spcBef>
              <a:spcAft>
                <a:spcPct val="0"/>
              </a:spcAft>
            </a:pPr>
            <a:r>
              <a:rPr lang="en-US" altLang="en-US" sz="1800" dirty="0">
                <a:latin typeface="Arial" panose="020B0604020202020204" pitchFamily="34" charset="0"/>
              </a:rPr>
              <a:t>From </a:t>
            </a:r>
            <a:r>
              <a:rPr lang="en-US" altLang="en-US" sz="1800" i="1" dirty="0">
                <a:latin typeface="Arial" panose="020B0604020202020204" pitchFamily="34" charset="0"/>
              </a:rPr>
              <a:t>correlation to control</a:t>
            </a:r>
            <a:r>
              <a:rPr lang="en-US" altLang="en-US" sz="1800" dirty="0">
                <a:latin typeface="Arial" panose="020B0604020202020204" pitchFamily="34" charset="0"/>
              </a:rPr>
              <a:t>, it enables systems that learn to act, not just predict.</a:t>
            </a:r>
            <a:br>
              <a:rPr lang="en-US" altLang="en-US" sz="1800" dirty="0">
                <a:latin typeface="Arial" panose="020B0604020202020204" pitchFamily="34" charset="0"/>
              </a:rPr>
            </a:br>
            <a:endParaRPr lang="en-US" altLang="en-US" sz="700" dirty="0">
              <a:latin typeface="Arial" panose="020B0604020202020204" pitchFamily="34" charset="0"/>
            </a:endParaRPr>
          </a:p>
          <a:p>
            <a:pPr eaLnBrk="0" fontAlgn="base" hangingPunct="0">
              <a:lnSpc>
                <a:spcPct val="110000"/>
              </a:lnSpc>
              <a:spcBef>
                <a:spcPct val="0"/>
              </a:spcBef>
              <a:spcAft>
                <a:spcPct val="0"/>
              </a:spcAft>
            </a:pPr>
            <a:r>
              <a:rPr lang="en-US" altLang="en-US" sz="1800" b="1" dirty="0">
                <a:latin typeface="Arial" panose="020B0604020202020204" pitchFamily="34" charset="0"/>
              </a:rPr>
              <a:t>Open question:</a:t>
            </a:r>
            <a:r>
              <a:rPr lang="en-US" altLang="en-US" sz="1800" dirty="0">
                <a:latin typeface="Arial" panose="020B0604020202020204" pitchFamily="34" charset="0"/>
              </a:rPr>
              <a:t> How can multimodal models better capture causal links across sensors, language, and perception?</a:t>
            </a:r>
          </a:p>
          <a:p>
            <a:pPr marL="0" indent="0" eaLnBrk="0" fontAlgn="base" hangingPunct="0">
              <a:lnSpc>
                <a:spcPct val="110000"/>
              </a:lnSpc>
              <a:spcBef>
                <a:spcPct val="0"/>
              </a:spcBef>
              <a:spcAft>
                <a:spcPct val="0"/>
              </a:spcAft>
              <a:buNone/>
            </a:pPr>
            <a:endParaRPr lang="en-US" sz="800" dirty="0"/>
          </a:p>
          <a:p>
            <a:pPr marL="0" indent="0" algn="ctr">
              <a:buNone/>
            </a:pPr>
            <a:r>
              <a:rPr lang="en-US" i="1" dirty="0"/>
              <a:t>Acting to understand — understanding to act.</a:t>
            </a:r>
            <a:endParaRPr lang="en-US" sz="2400" dirty="0"/>
          </a:p>
        </p:txBody>
      </p:sp>
      <p:grpSp>
        <p:nvGrpSpPr>
          <p:cNvPr id="13" name="Group 12">
            <a:extLst>
              <a:ext uri="{FF2B5EF4-FFF2-40B4-BE49-F238E27FC236}">
                <a16:creationId xmlns:a16="http://schemas.microsoft.com/office/drawing/2014/main" id="{0020BBE7-1932-AE4C-0591-65F4594A7146}"/>
              </a:ext>
            </a:extLst>
          </p:cNvPr>
          <p:cNvGrpSpPr/>
          <p:nvPr/>
        </p:nvGrpSpPr>
        <p:grpSpPr>
          <a:xfrm>
            <a:off x="1674751" y="1624289"/>
            <a:ext cx="3406390" cy="3683389"/>
            <a:chOff x="1819470" y="1323729"/>
            <a:chExt cx="3406390" cy="3683389"/>
          </a:xfrm>
        </p:grpSpPr>
        <p:sp>
          <p:nvSpPr>
            <p:cNvPr id="8" name="TextBox 7">
              <a:extLst>
                <a:ext uri="{FF2B5EF4-FFF2-40B4-BE49-F238E27FC236}">
                  <a16:creationId xmlns:a16="http://schemas.microsoft.com/office/drawing/2014/main" id="{CFAF71EB-24F2-FB2E-6EA2-46EBCA750647}"/>
                </a:ext>
              </a:extLst>
            </p:cNvPr>
            <p:cNvSpPr txBox="1"/>
            <p:nvPr/>
          </p:nvSpPr>
          <p:spPr>
            <a:xfrm>
              <a:off x="1853244" y="4730119"/>
              <a:ext cx="3338842" cy="276999"/>
            </a:xfrm>
            <a:prstGeom prst="rect">
              <a:avLst/>
            </a:prstGeom>
            <a:noFill/>
          </p:spPr>
          <p:txBody>
            <a:bodyPr wrap="square" rtlCol="0">
              <a:spAutoFit/>
            </a:bodyPr>
            <a:lstStyle/>
            <a:p>
              <a:r>
                <a:rPr lang="en-US" sz="1200" dirty="0">
                  <a:hlinkClick r:id="rId3"/>
                </a:rPr>
                <a:t>https://openreview.net/pdf?id=SqaOyB89rE</a:t>
              </a:r>
              <a:r>
                <a:rPr lang="en-US" sz="1200" dirty="0"/>
                <a:t> </a:t>
              </a:r>
            </a:p>
          </p:txBody>
        </p:sp>
        <p:pic>
          <p:nvPicPr>
            <p:cNvPr id="12" name="Picture 11" descr="A qr code on a white background&#10;&#10;AI-generated content may be incorrect.">
              <a:extLst>
                <a:ext uri="{FF2B5EF4-FFF2-40B4-BE49-F238E27FC236}">
                  <a16:creationId xmlns:a16="http://schemas.microsoft.com/office/drawing/2014/main" id="{49D7CFFA-635F-71C4-64E8-AEDE244B3826}"/>
                </a:ext>
              </a:extLst>
            </p:cNvPr>
            <p:cNvPicPr>
              <a:picLocks noChangeAspect="1"/>
            </p:cNvPicPr>
            <p:nvPr/>
          </p:nvPicPr>
          <p:blipFill>
            <a:blip r:embed="rId4"/>
            <a:stretch>
              <a:fillRect/>
            </a:stretch>
          </p:blipFill>
          <p:spPr>
            <a:xfrm>
              <a:off x="1819470" y="1323729"/>
              <a:ext cx="3406390" cy="3406390"/>
            </a:xfrm>
            <a:prstGeom prst="rect">
              <a:avLst/>
            </a:prstGeom>
          </p:spPr>
        </p:pic>
      </p:grpSp>
      <p:sp>
        <p:nvSpPr>
          <p:cNvPr id="14" name="Slide Number Placeholder 13">
            <a:extLst>
              <a:ext uri="{FF2B5EF4-FFF2-40B4-BE49-F238E27FC236}">
                <a16:creationId xmlns:a16="http://schemas.microsoft.com/office/drawing/2014/main" id="{8D5AAA8C-5E6D-1E75-DBBA-245456FBFD1D}"/>
              </a:ext>
            </a:extLst>
          </p:cNvPr>
          <p:cNvSpPr>
            <a:spLocks noGrp="1"/>
          </p:cNvSpPr>
          <p:nvPr>
            <p:ph type="sldNum" sz="quarter" idx="12"/>
          </p:nvPr>
        </p:nvSpPr>
        <p:spPr/>
        <p:txBody>
          <a:bodyPr/>
          <a:lstStyle/>
          <a:p>
            <a:fld id="{CC057153-B650-4DEB-B370-79DDCFDCE934}" type="slidenum">
              <a:rPr lang="en-US" smtClean="0"/>
              <a:t>33</a:t>
            </a:fld>
            <a:endParaRPr lang="en-US"/>
          </a:p>
        </p:txBody>
      </p:sp>
    </p:spTree>
    <p:extLst>
      <p:ext uri="{BB962C8B-B14F-4D97-AF65-F5344CB8AC3E}">
        <p14:creationId xmlns:p14="http://schemas.microsoft.com/office/powerpoint/2010/main" val="1699806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27A42D-7B68-0C2B-1C26-726C22DCC208}"/>
              </a:ext>
            </a:extLst>
          </p:cNvPr>
          <p:cNvSpPr>
            <a:spLocks noGrp="1"/>
          </p:cNvSpPr>
          <p:nvPr>
            <p:ph idx="1"/>
          </p:nvPr>
        </p:nvSpPr>
        <p:spPr>
          <a:xfrm>
            <a:off x="658877" y="1899868"/>
            <a:ext cx="3492993" cy="3941596"/>
          </a:xfrm>
        </p:spPr>
        <p:txBody>
          <a:bodyPr anchor="t">
            <a:normAutofit/>
          </a:bodyPr>
          <a:lstStyle/>
          <a:p>
            <a:r>
              <a:rPr lang="en-US" sz="1800" dirty="0"/>
              <a:t>Causal reasoning is the ability to uncover cause-and-effect relationships to explain events and predict outcomes.</a:t>
            </a:r>
          </a:p>
        </p:txBody>
      </p:sp>
      <p:sp>
        <p:nvSpPr>
          <p:cNvPr id="4" name="TextBox 3">
            <a:extLst>
              <a:ext uri="{FF2B5EF4-FFF2-40B4-BE49-F238E27FC236}">
                <a16:creationId xmlns:a16="http://schemas.microsoft.com/office/drawing/2014/main" id="{5DB29BA8-E57B-24EC-2B73-862F4AA455ED}"/>
              </a:ext>
            </a:extLst>
          </p:cNvPr>
          <p:cNvSpPr txBox="1"/>
          <p:nvPr/>
        </p:nvSpPr>
        <p:spPr>
          <a:xfrm>
            <a:off x="4818317" y="6351311"/>
            <a:ext cx="8761401" cy="971338"/>
          </a:xfrm>
          <a:prstGeom prst="rect">
            <a:avLst/>
          </a:prstGeom>
        </p:spPr>
        <p:txBody>
          <a:bodyPr vert="horz" lIns="109728" tIns="109728" rIns="109728" bIns="91440" rtlCol="0" anchor="t">
            <a:noAutofit/>
          </a:bodyPr>
          <a:lstStyle>
            <a:lvl1pPr indent="0">
              <a:lnSpc>
                <a:spcPct val="140000"/>
              </a:lnSpc>
              <a:spcBef>
                <a:spcPts val="930"/>
              </a:spcBef>
              <a:buFont typeface="Corbel" panose="020B0503020204020204" pitchFamily="34" charset="0"/>
              <a:buNone/>
              <a:defRPr b="1" spc="150" baseline="0">
                <a:solidFill>
                  <a:schemeClr val="tx1">
                    <a:lumMod val="75000"/>
                    <a:lumOff val="25000"/>
                  </a:schemeClr>
                </a:solidFill>
              </a:defRPr>
            </a:lvl1pPr>
            <a:lvl2pPr marL="0" indent="0">
              <a:lnSpc>
                <a:spcPct val="140000"/>
              </a:lnSpc>
              <a:spcBef>
                <a:spcPts val="930"/>
              </a:spcBef>
              <a:buFont typeface="Corbel" panose="020B0503020204020204" pitchFamily="34" charset="0"/>
              <a:buNone/>
              <a:defRPr sz="1600" spc="150" baseline="0">
                <a:solidFill>
                  <a:schemeClr val="tx1">
                    <a:lumMod val="75000"/>
                    <a:lumOff val="25000"/>
                  </a:schemeClr>
                </a:solidFill>
              </a:defRPr>
            </a:lvl2pPr>
            <a:lvl3pPr marL="0" indent="-320040">
              <a:lnSpc>
                <a:spcPct val="140000"/>
              </a:lnSpc>
              <a:spcBef>
                <a:spcPts val="930"/>
              </a:spcBef>
              <a:buFont typeface="Corbel" panose="020B0503020204020204" pitchFamily="34" charset="0"/>
              <a:buChar char="–"/>
              <a:defRPr sz="1400" i="1" spc="150" baseline="0">
                <a:solidFill>
                  <a:schemeClr val="tx1">
                    <a:lumMod val="75000"/>
                    <a:lumOff val="25000"/>
                  </a:schemeClr>
                </a:solidFill>
              </a:defRPr>
            </a:lvl3pPr>
            <a:lvl4pPr marL="0" indent="-320040">
              <a:lnSpc>
                <a:spcPct val="140000"/>
              </a:lnSpc>
              <a:spcBef>
                <a:spcPts val="930"/>
              </a:spcBef>
              <a:buFont typeface="Corbel" panose="020B0503020204020204" pitchFamily="34" charset="0"/>
              <a:buChar char="–"/>
              <a:defRPr sz="1400" spc="150" baseline="0">
                <a:solidFill>
                  <a:schemeClr val="tx1">
                    <a:lumMod val="75000"/>
                    <a:lumOff val="25000"/>
                  </a:schemeClr>
                </a:solidFill>
              </a:defRPr>
            </a:lvl4pPr>
            <a:lvl5pPr marL="0" indent="-320040">
              <a:lnSpc>
                <a:spcPct val="140000"/>
              </a:lnSpc>
              <a:spcBef>
                <a:spcPts val="930"/>
              </a:spcBef>
              <a:buFont typeface="Corbel" panose="020B0503020204020204" pitchFamily="34" charset="0"/>
              <a:buChar char="–"/>
              <a:defRPr sz="1400" i="1" spc="150" baseline="0">
                <a:solidFill>
                  <a:schemeClr val="tx1">
                    <a:lumMod val="75000"/>
                    <a:lumOff val="25000"/>
                  </a:schemeClr>
                </a:solidFill>
              </a:defRPr>
            </a:lvl5pPr>
            <a:lvl6pPr marL="1920240" indent="-320040">
              <a:lnSpc>
                <a:spcPct val="111000"/>
              </a:lnSpc>
              <a:spcBef>
                <a:spcPts val="930"/>
              </a:spcBef>
              <a:buFont typeface="Corbel" panose="020B0503020204020204" pitchFamily="34" charset="0"/>
              <a:buChar char="–"/>
              <a:defRPr sz="1400">
                <a:solidFill>
                  <a:schemeClr val="accent1">
                    <a:lumMod val="75000"/>
                  </a:schemeClr>
                </a:solidFill>
              </a:defRPr>
            </a:lvl6pPr>
            <a:lvl7pPr marL="2240280" indent="-320040">
              <a:lnSpc>
                <a:spcPct val="111000"/>
              </a:lnSpc>
              <a:spcBef>
                <a:spcPts val="930"/>
              </a:spcBef>
              <a:buFont typeface="Corbel" panose="020B0503020204020204" pitchFamily="34" charset="0"/>
              <a:buChar char="–"/>
              <a:defRPr sz="1400" i="1">
                <a:solidFill>
                  <a:schemeClr val="accent1">
                    <a:lumMod val="75000"/>
                  </a:schemeClr>
                </a:solidFill>
              </a:defRPr>
            </a:lvl7pPr>
            <a:lvl8pPr marL="2560320" indent="-320040">
              <a:lnSpc>
                <a:spcPct val="111000"/>
              </a:lnSpc>
              <a:spcBef>
                <a:spcPts val="930"/>
              </a:spcBef>
              <a:buFont typeface="Corbel" panose="020B0503020204020204" pitchFamily="34" charset="0"/>
              <a:buChar char="–"/>
              <a:defRPr sz="1400">
                <a:solidFill>
                  <a:schemeClr val="accent1">
                    <a:lumMod val="75000"/>
                  </a:schemeClr>
                </a:solidFill>
              </a:defRPr>
            </a:lvl8pPr>
            <a:lvl9pPr marL="2880360" indent="-320040">
              <a:lnSpc>
                <a:spcPct val="111000"/>
              </a:lnSpc>
              <a:spcBef>
                <a:spcPts val="930"/>
              </a:spcBef>
              <a:buFont typeface="Corbel" panose="020B0503020204020204" pitchFamily="34" charset="0"/>
              <a:buChar char="–"/>
              <a:defRPr sz="1400" i="1">
                <a:solidFill>
                  <a:schemeClr val="accent1">
                    <a:lumMod val="75000"/>
                  </a:schemeClr>
                </a:solidFill>
              </a:defRPr>
            </a:lvl9pPr>
          </a:lstStyle>
          <a:p>
            <a:pPr>
              <a:lnSpc>
                <a:spcPct val="100000"/>
              </a:lnSpc>
            </a:pPr>
            <a:r>
              <a:rPr lang="en-US" sz="700" b="0" dirty="0"/>
              <a:t>Pearl, Judea. "</a:t>
            </a:r>
            <a:r>
              <a:rPr lang="en-US" sz="700" b="0" i="1" dirty="0"/>
              <a:t>Models, reasoning and inference</a:t>
            </a:r>
            <a:r>
              <a:rPr lang="en-US" sz="700" b="0" dirty="0"/>
              <a:t>." Cambridge, UK: Cambridge University Press 19.2 (2000): 3.</a:t>
            </a:r>
            <a:br>
              <a:rPr lang="en-US" sz="700" b="0" dirty="0"/>
            </a:br>
            <a:r>
              <a:rPr lang="en-US" sz="700" b="0" dirty="0"/>
              <a:t>Pearl, Judea, and Dana Mackenzie. ”</a:t>
            </a:r>
            <a:r>
              <a:rPr lang="en-US" sz="700" b="0" i="1" dirty="0"/>
              <a:t>The book of why: the new science of cause and effect</a:t>
            </a:r>
            <a:r>
              <a:rPr lang="en-US" sz="700" b="0" dirty="0"/>
              <a:t>.” Basic books, 2018.</a:t>
            </a:r>
          </a:p>
        </p:txBody>
      </p:sp>
      <p:pic>
        <p:nvPicPr>
          <p:cNvPr id="5" name="Picture 2" descr="Causality 2021 HPCC Systems, 58% OFF, 59% OFF">
            <a:extLst>
              <a:ext uri="{FF2B5EF4-FFF2-40B4-BE49-F238E27FC236}">
                <a16:creationId xmlns:a16="http://schemas.microsoft.com/office/drawing/2014/main" id="{A8457E83-D5FD-7D76-6F4F-E2C2F25F9F9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50334" y="1271650"/>
            <a:ext cx="7658054" cy="453739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41E851BD-10B3-09DD-DF97-318B7E3E8C8B}"/>
              </a:ext>
            </a:extLst>
          </p:cNvPr>
          <p:cNvSpPr>
            <a:spLocks noGrp="1"/>
          </p:cNvSpPr>
          <p:nvPr>
            <p:ph type="title"/>
          </p:nvPr>
        </p:nvSpPr>
        <p:spPr>
          <a:xfrm>
            <a:off x="614678" y="548640"/>
            <a:ext cx="10872216" cy="1133856"/>
          </a:xfrm>
        </p:spPr>
        <p:txBody>
          <a:bodyPr anchor="t">
            <a:normAutofit/>
          </a:bodyPr>
          <a:lstStyle/>
          <a:p>
            <a:r>
              <a:rPr lang="en-US" dirty="0"/>
              <a:t>The Causal Ladder</a:t>
            </a:r>
          </a:p>
        </p:txBody>
      </p:sp>
      <p:sp>
        <p:nvSpPr>
          <p:cNvPr id="9" name="Content Placeholder 2">
            <a:extLst>
              <a:ext uri="{FF2B5EF4-FFF2-40B4-BE49-F238E27FC236}">
                <a16:creationId xmlns:a16="http://schemas.microsoft.com/office/drawing/2014/main" id="{CA863B6C-3C9E-D205-7576-DA785F9A326D}"/>
              </a:ext>
            </a:extLst>
          </p:cNvPr>
          <p:cNvSpPr txBox="1">
            <a:spLocks/>
          </p:cNvSpPr>
          <p:nvPr/>
        </p:nvSpPr>
        <p:spPr>
          <a:xfrm>
            <a:off x="705106" y="1239233"/>
            <a:ext cx="11156229" cy="367625"/>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800" b="1" dirty="0"/>
              <a:t>Levels of Reasoning</a:t>
            </a:r>
            <a:r>
              <a:rPr lang="en-US" sz="1800" dirty="0"/>
              <a:t> </a:t>
            </a:r>
            <a:r>
              <a:rPr lang="en-US" sz="1800" i="1" dirty="0"/>
              <a:t>(Pearl, 2019)</a:t>
            </a:r>
            <a:endParaRPr lang="en-US" sz="1800" dirty="0"/>
          </a:p>
          <a:p>
            <a:pPr marL="0" indent="0">
              <a:lnSpc>
                <a:spcPct val="110000"/>
              </a:lnSpc>
              <a:buFont typeface="Arial" panose="020B0604020202020204" pitchFamily="34" charset="0"/>
              <a:buNone/>
            </a:pPr>
            <a:endParaRPr lang="en-US" sz="1800" b="1" dirty="0">
              <a:latin typeface="Menlo" panose="020B0609030804020204" pitchFamily="49" charset="0"/>
              <a:ea typeface="Menlo" panose="020B0609030804020204" pitchFamily="49" charset="0"/>
              <a:cs typeface="Menlo" panose="020B0609030804020204" pitchFamily="49" charset="0"/>
            </a:endParaRPr>
          </a:p>
          <a:p>
            <a:pPr>
              <a:lnSpc>
                <a:spcPct val="110000"/>
              </a:lnSpc>
            </a:pPr>
            <a:endParaRPr lang="en-US" sz="1800" dirty="0"/>
          </a:p>
        </p:txBody>
      </p:sp>
      <p:sp>
        <p:nvSpPr>
          <p:cNvPr id="10" name="Slide Number Placeholder 9">
            <a:extLst>
              <a:ext uri="{FF2B5EF4-FFF2-40B4-BE49-F238E27FC236}">
                <a16:creationId xmlns:a16="http://schemas.microsoft.com/office/drawing/2014/main" id="{5B36D366-90E3-A38C-DC62-B38881DC5881}"/>
              </a:ext>
            </a:extLst>
          </p:cNvPr>
          <p:cNvSpPr>
            <a:spLocks noGrp="1"/>
          </p:cNvSpPr>
          <p:nvPr>
            <p:ph type="sldNum" sz="quarter" idx="12"/>
          </p:nvPr>
        </p:nvSpPr>
        <p:spPr/>
        <p:txBody>
          <a:bodyPr/>
          <a:lstStyle/>
          <a:p>
            <a:fld id="{CC057153-B650-4DEB-B370-79DDCFDCE934}" type="slidenum">
              <a:rPr lang="en-US" smtClean="0"/>
              <a:t>4</a:t>
            </a:fld>
            <a:endParaRPr lang="en-US"/>
          </a:p>
        </p:txBody>
      </p:sp>
    </p:spTree>
    <p:extLst>
      <p:ext uri="{BB962C8B-B14F-4D97-AF65-F5344CB8AC3E}">
        <p14:creationId xmlns:p14="http://schemas.microsoft.com/office/powerpoint/2010/main" val="4060991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3C444-3760-7E86-04A7-6B9A8799F195}"/>
              </a:ext>
            </a:extLst>
          </p:cNvPr>
          <p:cNvSpPr>
            <a:spLocks noGrp="1"/>
          </p:cNvSpPr>
          <p:nvPr>
            <p:ph type="title"/>
          </p:nvPr>
        </p:nvSpPr>
        <p:spPr>
          <a:xfrm>
            <a:off x="612648" y="548640"/>
            <a:ext cx="10653578" cy="715384"/>
          </a:xfrm>
        </p:spPr>
        <p:txBody>
          <a:bodyPr/>
          <a:lstStyle/>
          <a:p>
            <a:r>
              <a:rPr lang="en-US" dirty="0"/>
              <a:t>Structural Causal Model (SCM)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60D9AC6-B560-933C-5EEC-7D80B04E47E5}"/>
                  </a:ext>
                </a:extLst>
              </p:cNvPr>
              <p:cNvSpPr>
                <a:spLocks noGrp="1"/>
              </p:cNvSpPr>
              <p:nvPr>
                <p:ph idx="1"/>
              </p:nvPr>
            </p:nvSpPr>
            <p:spPr>
              <a:xfrm>
                <a:off x="612648" y="1825519"/>
                <a:ext cx="5998217" cy="4257987"/>
              </a:xfrm>
            </p:spPr>
            <p:txBody>
              <a:bodyPr anchor="t">
                <a:normAutofit fontScale="92500" lnSpcReduction="20000"/>
              </a:bodyPr>
              <a:lstStyle/>
              <a:p>
                <a:pPr marL="0" indent="0">
                  <a:lnSpc>
                    <a:spcPct val="200000"/>
                  </a:lnSpc>
                  <a:buNone/>
                </a:pPr>
                <a:r>
                  <a:rPr lang="en-US" b="1" dirty="0"/>
                  <a:t>SCM</a:t>
                </a:r>
                <a:r>
                  <a:rPr lang="en-US" dirty="0"/>
                  <a:t> = Equations + DAG + noise = </a:t>
                </a:r>
                <a:r>
                  <a:rPr lang="en-US" i="1" dirty="0"/>
                  <a:t>⟨ U,V,F,P(U)⟩ </a:t>
                </a:r>
              </a:p>
              <a:p>
                <a:pPr marL="0" indent="0">
                  <a:lnSpc>
                    <a:spcPct val="200000"/>
                  </a:lnSpc>
                  <a:buNone/>
                </a:pPr>
                <a:r>
                  <a:rPr lang="en-US" b="1" dirty="0"/>
                  <a:t>U:</a:t>
                </a:r>
                <a:r>
                  <a:rPr lang="en-US" dirty="0"/>
                  <a:t> Exogenous (external) variables</a:t>
                </a:r>
              </a:p>
              <a:p>
                <a:pPr marL="0" indent="0">
                  <a:lnSpc>
                    <a:spcPct val="200000"/>
                  </a:lnSpc>
                  <a:buNone/>
                </a:pPr>
                <a:r>
                  <a:rPr lang="en-US" b="1" dirty="0"/>
                  <a:t>V:</a:t>
                </a:r>
                <a:r>
                  <a:rPr lang="en-US" dirty="0"/>
                  <a:t> Endogenous (system) variables</a:t>
                </a:r>
              </a:p>
              <a:p>
                <a:pPr marL="0" indent="0">
                  <a:lnSpc>
                    <a:spcPct val="200000"/>
                  </a:lnSpc>
                  <a:buNone/>
                </a:pPr>
                <a:r>
                  <a:rPr lang="en-US" b="1" dirty="0"/>
                  <a:t>F:</a:t>
                </a:r>
                <a:r>
                  <a:rPr lang="en-US" dirty="0"/>
                  <a:t> Structural equations defining each </a:t>
                </a:r>
                <a14:m>
                  <m:oMath xmlns:m="http://schemas.openxmlformats.org/officeDocument/2006/math">
                    <m:sSub>
                      <m:sSubPr>
                        <m:ctrlPr>
                          <a:rPr lang="ar-AE"/>
                        </m:ctrlPr>
                      </m:sSubPr>
                      <m:e>
                        <m:r>
                          <a:rPr lang="ar-AE" i="1"/>
                          <m:t>𝑉</m:t>
                        </m:r>
                      </m:e>
                      <m:sub>
                        <m:r>
                          <a:rPr lang="ar-AE" i="1"/>
                          <m:t>𝑖</m:t>
                        </m:r>
                      </m:sub>
                    </m:sSub>
                  </m:oMath>
                </a14:m>
                <a:r>
                  <a:rPr lang="en-US" dirty="0"/>
                  <a:t>as a function of its parents (PA) and </a:t>
                </a:r>
                <a:br>
                  <a:rPr lang="en-US" dirty="0"/>
                </a:br>
                <a:r>
                  <a:rPr lang="en-US" dirty="0"/>
                  <a:t>its own noise (U): </a:t>
                </a:r>
                <a14:m>
                  <m:oMath xmlns:m="http://schemas.openxmlformats.org/officeDocument/2006/math">
                    <m:sSub>
                      <m:sSubPr>
                        <m:ctrlPr>
                          <a:rPr lang="ar-AE" smtClean="0"/>
                        </m:ctrlPr>
                      </m:sSubPr>
                      <m:e>
                        <m:r>
                          <a:rPr lang="ar-AE" i="1"/>
                          <m:t>𝑉</m:t>
                        </m:r>
                      </m:e>
                      <m:sub>
                        <m:r>
                          <a:rPr lang="ar-AE" i="1"/>
                          <m:t>𝑖</m:t>
                        </m:r>
                      </m:sub>
                    </m:sSub>
                    <m:r>
                      <a:rPr lang="ar-AE"/>
                      <m:t>=</m:t>
                    </m:r>
                    <m:sSub>
                      <m:sSubPr>
                        <m:ctrlPr>
                          <a:rPr lang="ar-AE" i="1"/>
                        </m:ctrlPr>
                      </m:sSubPr>
                      <m:e>
                        <m:r>
                          <a:rPr lang="ar-AE" i="1"/>
                          <m:t>𝑓</m:t>
                        </m:r>
                      </m:e>
                      <m:sub>
                        <m:r>
                          <a:rPr lang="ar-AE" i="1"/>
                          <m:t>𝑖</m:t>
                        </m:r>
                      </m:sub>
                    </m:sSub>
                    <m:d>
                      <m:dPr>
                        <m:sepChr m:val=","/>
                        <m:ctrlPr>
                          <a:rPr lang="ar-AE" i="1"/>
                        </m:ctrlPr>
                      </m:dPr>
                      <m:e>
                        <m:sSub>
                          <m:sSubPr>
                            <m:ctrlPr>
                              <a:rPr lang="ar-AE" i="1"/>
                            </m:ctrlPr>
                          </m:sSubPr>
                          <m:e>
                            <m:r>
                              <m:rPr>
                                <m:nor/>
                              </m:rPr>
                              <a:rPr lang="en-US" i="1"/>
                              <m:t>PA</m:t>
                            </m:r>
                          </m:e>
                          <m:sub>
                            <m:r>
                              <a:rPr lang="ar-AE" i="1"/>
                              <m:t>𝑖</m:t>
                            </m:r>
                          </m:sub>
                        </m:sSub>
                      </m:e>
                      <m:e>
                        <m:sSub>
                          <m:sSubPr>
                            <m:ctrlPr>
                              <a:rPr lang="ar-AE" i="1"/>
                            </m:ctrlPr>
                          </m:sSubPr>
                          <m:e>
                            <m:r>
                              <a:rPr lang="ar-AE" i="1"/>
                              <m:t>𝑈</m:t>
                            </m:r>
                          </m:e>
                          <m:sub>
                            <m:r>
                              <a:rPr lang="ar-AE" i="1"/>
                              <m:t>𝑖</m:t>
                            </m:r>
                          </m:sub>
                        </m:sSub>
                      </m:e>
                    </m:d>
                  </m:oMath>
                </a14:m>
                <a:endParaRPr lang="ar-AE" b="0" dirty="0"/>
              </a:p>
              <a:p>
                <a:pPr marL="0" indent="0">
                  <a:lnSpc>
                    <a:spcPct val="200000"/>
                  </a:lnSpc>
                  <a:buNone/>
                </a:pPr>
                <a:r>
                  <a:rPr lang="en-US" b="1" dirty="0"/>
                  <a:t>P(U):</a:t>
                </a:r>
                <a:r>
                  <a:rPr lang="en-US" dirty="0"/>
                  <a:t> Noise distribution. </a:t>
                </a:r>
              </a:p>
            </p:txBody>
          </p:sp>
        </mc:Choice>
        <mc:Fallback>
          <p:sp>
            <p:nvSpPr>
              <p:cNvPr id="3" name="Content Placeholder 2">
                <a:extLst>
                  <a:ext uri="{FF2B5EF4-FFF2-40B4-BE49-F238E27FC236}">
                    <a16:creationId xmlns:a16="http://schemas.microsoft.com/office/drawing/2014/main" id="{860D9AC6-B560-933C-5EEC-7D80B04E47E5}"/>
                  </a:ext>
                </a:extLst>
              </p:cNvPr>
              <p:cNvSpPr>
                <a:spLocks noGrp="1" noRot="1" noChangeAspect="1" noMove="1" noResize="1" noEditPoints="1" noAdjustHandles="1" noChangeArrowheads="1" noChangeShapeType="1" noTextEdit="1"/>
              </p:cNvSpPr>
              <p:nvPr>
                <p:ph idx="1"/>
              </p:nvPr>
            </p:nvSpPr>
            <p:spPr>
              <a:xfrm>
                <a:off x="612648" y="1825519"/>
                <a:ext cx="5998217" cy="4257987"/>
              </a:xfrm>
              <a:blipFill>
                <a:blip r:embed="rId3"/>
                <a:stretch>
                  <a:fillRect l="-1057" r="-1903" b="-29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46F412C-1652-ABD9-43F6-376D670D4CB2}"/>
              </a:ext>
            </a:extLst>
          </p:cNvPr>
          <p:cNvSpPr txBox="1"/>
          <p:nvPr/>
        </p:nvSpPr>
        <p:spPr>
          <a:xfrm>
            <a:off x="612649" y="1110135"/>
            <a:ext cx="10653577" cy="338554"/>
          </a:xfrm>
          <a:prstGeom prst="rect">
            <a:avLst/>
          </a:prstGeom>
          <a:noFill/>
        </p:spPr>
        <p:txBody>
          <a:bodyPr wrap="square" rtlCol="0">
            <a:spAutoFit/>
          </a:bodyPr>
          <a:lstStyle/>
          <a:p>
            <a:r>
              <a:rPr lang="en-US" sz="1600" dirty="0"/>
              <a:t>formalizes how variables in a system influence one another.</a:t>
            </a:r>
          </a:p>
        </p:txBody>
      </p:sp>
      <p:sp>
        <p:nvSpPr>
          <p:cNvPr id="5" name="AutoShape 2">
            <a:extLst>
              <a:ext uri="{FF2B5EF4-FFF2-40B4-BE49-F238E27FC236}">
                <a16:creationId xmlns:a16="http://schemas.microsoft.com/office/drawing/2014/main" id="{B0EFD324-D516-7CD3-0987-E817B9995FA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Slide Number Placeholder 10">
            <a:extLst>
              <a:ext uri="{FF2B5EF4-FFF2-40B4-BE49-F238E27FC236}">
                <a16:creationId xmlns:a16="http://schemas.microsoft.com/office/drawing/2014/main" id="{5ED98944-5827-33D4-6576-507419F2E819}"/>
              </a:ext>
            </a:extLst>
          </p:cNvPr>
          <p:cNvSpPr>
            <a:spLocks noGrp="1"/>
          </p:cNvSpPr>
          <p:nvPr>
            <p:ph type="sldNum" sz="quarter" idx="12"/>
          </p:nvPr>
        </p:nvSpPr>
        <p:spPr/>
        <p:txBody>
          <a:bodyPr/>
          <a:lstStyle/>
          <a:p>
            <a:fld id="{CC057153-B650-4DEB-B370-79DDCFDCE934}" type="slidenum">
              <a:rPr lang="en-US" smtClean="0"/>
              <a:t>5</a:t>
            </a:fld>
            <a:endParaRPr lang="en-US"/>
          </a:p>
        </p:txBody>
      </p:sp>
    </p:spTree>
    <p:extLst>
      <p:ext uri="{BB962C8B-B14F-4D97-AF65-F5344CB8AC3E}">
        <p14:creationId xmlns:p14="http://schemas.microsoft.com/office/powerpoint/2010/main" val="2486709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4703E-71BC-9216-9FAB-DEC030E5D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0FDCFE-469A-0C34-120D-18A3D33E5895}"/>
              </a:ext>
            </a:extLst>
          </p:cNvPr>
          <p:cNvSpPr>
            <a:spLocks noGrp="1"/>
          </p:cNvSpPr>
          <p:nvPr>
            <p:ph type="title"/>
          </p:nvPr>
        </p:nvSpPr>
        <p:spPr>
          <a:xfrm>
            <a:off x="612648" y="548640"/>
            <a:ext cx="10653578" cy="715384"/>
          </a:xfrm>
        </p:spPr>
        <p:txBody>
          <a:bodyPr/>
          <a:lstStyle/>
          <a:p>
            <a:r>
              <a:rPr lang="en-US" dirty="0"/>
              <a:t>Structural Causal Model (SCM)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49B2649-62ED-8466-3826-7C413B7A091F}"/>
                  </a:ext>
                </a:extLst>
              </p:cNvPr>
              <p:cNvSpPr>
                <a:spLocks noGrp="1"/>
              </p:cNvSpPr>
              <p:nvPr>
                <p:ph idx="1"/>
              </p:nvPr>
            </p:nvSpPr>
            <p:spPr>
              <a:xfrm>
                <a:off x="612648" y="2010184"/>
                <a:ext cx="5998217" cy="4257987"/>
              </a:xfrm>
            </p:spPr>
            <p:txBody>
              <a:bodyPr anchor="t">
                <a:normAutofit fontScale="92500" lnSpcReduction="20000"/>
              </a:bodyPr>
              <a:lstStyle/>
              <a:p>
                <a:pPr marL="0" indent="0">
                  <a:lnSpc>
                    <a:spcPct val="200000"/>
                  </a:lnSpc>
                  <a:buNone/>
                </a:pPr>
                <a:r>
                  <a:rPr lang="en-US" b="1" dirty="0"/>
                  <a:t>SCM</a:t>
                </a:r>
                <a:r>
                  <a:rPr lang="en-US" dirty="0"/>
                  <a:t> = Equations + DAG + noise = </a:t>
                </a:r>
                <a:r>
                  <a:rPr lang="en-US" i="1" dirty="0"/>
                  <a:t>⟨ U,V,F,P(U)⟩ </a:t>
                </a:r>
              </a:p>
              <a:p>
                <a:pPr marL="0" indent="0">
                  <a:lnSpc>
                    <a:spcPct val="200000"/>
                  </a:lnSpc>
                  <a:buNone/>
                </a:pPr>
                <a:r>
                  <a:rPr lang="en-US" b="1" dirty="0"/>
                  <a:t>U:</a:t>
                </a:r>
                <a:r>
                  <a:rPr lang="en-US" dirty="0"/>
                  <a:t> Exogenous (external) variables</a:t>
                </a:r>
              </a:p>
              <a:p>
                <a:pPr marL="0" indent="0">
                  <a:lnSpc>
                    <a:spcPct val="200000"/>
                  </a:lnSpc>
                  <a:buNone/>
                </a:pPr>
                <a:r>
                  <a:rPr lang="en-US" b="1" dirty="0"/>
                  <a:t>V:</a:t>
                </a:r>
                <a:r>
                  <a:rPr lang="en-US" dirty="0"/>
                  <a:t> Endogenous (system) variables</a:t>
                </a:r>
              </a:p>
              <a:p>
                <a:pPr marL="0" indent="0">
                  <a:lnSpc>
                    <a:spcPct val="200000"/>
                  </a:lnSpc>
                  <a:buNone/>
                </a:pPr>
                <a:r>
                  <a:rPr lang="en-US" b="1" dirty="0"/>
                  <a:t>F:</a:t>
                </a:r>
                <a:r>
                  <a:rPr lang="en-US" dirty="0"/>
                  <a:t> Structural equations defining each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𝑉</m:t>
                        </m:r>
                      </m:e>
                      <m:sub>
                        <m:r>
                          <a:rPr lang="ar-AE" i="1">
                            <a:latin typeface="Cambria Math" panose="02040503050406030204" pitchFamily="18" charset="0"/>
                          </a:rPr>
                          <m:t>𝑖</m:t>
                        </m:r>
                      </m:sub>
                    </m:sSub>
                  </m:oMath>
                </a14:m>
                <a:r>
                  <a:rPr lang="en-US" dirty="0"/>
                  <a:t>as a function of its parents (PA) and </a:t>
                </a:r>
                <a:br>
                  <a:rPr lang="en-US" dirty="0"/>
                </a:br>
                <a:r>
                  <a:rPr lang="en-US" dirty="0"/>
                  <a:t>its own noise (U): </a:t>
                </a:r>
                <a14:m>
                  <m:oMath xmlns:m="http://schemas.openxmlformats.org/officeDocument/2006/math">
                    <m:sSub>
                      <m:sSubPr>
                        <m:ctrlPr>
                          <a:rPr lang="ar-AE" i="1" smtClean="0">
                            <a:latin typeface="Cambria Math" panose="02040503050406030204" pitchFamily="18" charset="0"/>
                          </a:rPr>
                        </m:ctrlPr>
                      </m:sSubPr>
                      <m:e>
                        <m:r>
                          <a:rPr lang="ar-AE" i="1">
                            <a:latin typeface="Cambria Math" panose="02040503050406030204" pitchFamily="18" charset="0"/>
                          </a:rPr>
                          <m:t>𝑉</m:t>
                        </m:r>
                      </m:e>
                      <m:sub>
                        <m:r>
                          <a:rPr lang="ar-AE" i="1">
                            <a:latin typeface="Cambria Math" panose="02040503050406030204" pitchFamily="18" charset="0"/>
                          </a:rPr>
                          <m:t>𝑖</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𝑓</m:t>
                        </m:r>
                      </m:e>
                      <m:sub>
                        <m:r>
                          <a:rPr lang="ar-AE" i="1">
                            <a:latin typeface="Cambria Math" panose="02040503050406030204" pitchFamily="18" charset="0"/>
                          </a:rPr>
                          <m:t>𝑖</m:t>
                        </m:r>
                      </m:sub>
                    </m:sSub>
                    <m:d>
                      <m:dPr>
                        <m:sepChr m:val=","/>
                        <m:ctrlPr>
                          <a:rPr lang="ar-AE" i="1">
                            <a:latin typeface="Cambria Math" panose="02040503050406030204" pitchFamily="18" charset="0"/>
                          </a:rPr>
                        </m:ctrlPr>
                      </m:dPr>
                      <m:e>
                        <m:sSub>
                          <m:sSubPr>
                            <m:ctrlPr>
                              <a:rPr lang="ar-AE" i="1">
                                <a:latin typeface="Cambria Math" panose="02040503050406030204" pitchFamily="18" charset="0"/>
                              </a:rPr>
                            </m:ctrlPr>
                          </m:sSubPr>
                          <m:e>
                            <m:r>
                              <m:rPr>
                                <m:nor/>
                              </m:rPr>
                              <a:rPr lang="en-US" i="1"/>
                              <m:t>PA</m:t>
                            </m:r>
                          </m:e>
                          <m:sub>
                            <m:r>
                              <a:rPr lang="ar-AE" i="1">
                                <a:latin typeface="Cambria Math" panose="02040503050406030204" pitchFamily="18" charset="0"/>
                              </a:rPr>
                              <m:t>𝑖</m:t>
                            </m:r>
                          </m:sub>
                        </m:sSub>
                      </m:e>
                      <m:e>
                        <m:sSub>
                          <m:sSubPr>
                            <m:ctrlPr>
                              <a:rPr lang="ar-AE" i="1">
                                <a:latin typeface="Cambria Math" panose="02040503050406030204" pitchFamily="18" charset="0"/>
                              </a:rPr>
                            </m:ctrlPr>
                          </m:sSubPr>
                          <m:e>
                            <m:r>
                              <a:rPr lang="ar-AE" i="1">
                                <a:latin typeface="Cambria Math" panose="02040503050406030204" pitchFamily="18" charset="0"/>
                              </a:rPr>
                              <m:t>𝑈</m:t>
                            </m:r>
                          </m:e>
                          <m:sub>
                            <m:r>
                              <a:rPr lang="ar-AE" i="1">
                                <a:latin typeface="Cambria Math" panose="02040503050406030204" pitchFamily="18" charset="0"/>
                              </a:rPr>
                              <m:t>𝑖</m:t>
                            </m:r>
                          </m:sub>
                        </m:sSub>
                      </m:e>
                    </m:d>
                  </m:oMath>
                </a14:m>
                <a:endParaRPr lang="ar-AE" b="0" dirty="0"/>
              </a:p>
              <a:p>
                <a:pPr marL="0" indent="0">
                  <a:lnSpc>
                    <a:spcPct val="200000"/>
                  </a:lnSpc>
                  <a:buNone/>
                </a:pPr>
                <a:r>
                  <a:rPr lang="en-US" b="1" dirty="0"/>
                  <a:t>P(U):</a:t>
                </a:r>
                <a:r>
                  <a:rPr lang="en-US" dirty="0"/>
                  <a:t> Noise distribution. </a:t>
                </a:r>
              </a:p>
            </p:txBody>
          </p:sp>
        </mc:Choice>
        <mc:Fallback>
          <p:sp>
            <p:nvSpPr>
              <p:cNvPr id="3" name="Content Placeholder 2">
                <a:extLst>
                  <a:ext uri="{FF2B5EF4-FFF2-40B4-BE49-F238E27FC236}">
                    <a16:creationId xmlns:a16="http://schemas.microsoft.com/office/drawing/2014/main" id="{349B2649-62ED-8466-3826-7C413B7A091F}"/>
                  </a:ext>
                </a:extLst>
              </p:cNvPr>
              <p:cNvSpPr>
                <a:spLocks noGrp="1" noRot="1" noChangeAspect="1" noMove="1" noResize="1" noEditPoints="1" noAdjustHandles="1" noChangeArrowheads="1" noChangeShapeType="1" noTextEdit="1"/>
              </p:cNvSpPr>
              <p:nvPr>
                <p:ph idx="1"/>
              </p:nvPr>
            </p:nvSpPr>
            <p:spPr>
              <a:xfrm>
                <a:off x="612648" y="2010184"/>
                <a:ext cx="5998217" cy="4257987"/>
              </a:xfrm>
              <a:blipFill>
                <a:blip r:embed="rId3"/>
                <a:stretch>
                  <a:fillRect l="-1057" r="-1903" b="-59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3CF7C0F-41EA-47DC-20BC-074F8DA3DA22}"/>
              </a:ext>
            </a:extLst>
          </p:cNvPr>
          <p:cNvSpPr txBox="1"/>
          <p:nvPr/>
        </p:nvSpPr>
        <p:spPr>
          <a:xfrm>
            <a:off x="612649" y="1110135"/>
            <a:ext cx="10653577" cy="338554"/>
          </a:xfrm>
          <a:prstGeom prst="rect">
            <a:avLst/>
          </a:prstGeom>
          <a:noFill/>
        </p:spPr>
        <p:txBody>
          <a:bodyPr wrap="square" rtlCol="0">
            <a:spAutoFit/>
          </a:bodyPr>
          <a:lstStyle/>
          <a:p>
            <a:r>
              <a:rPr lang="en-US" sz="1600" dirty="0"/>
              <a:t>formalizes how variables in a system influence one another.</a:t>
            </a:r>
          </a:p>
        </p:txBody>
      </p:sp>
      <p:sp>
        <p:nvSpPr>
          <p:cNvPr id="5" name="AutoShape 2">
            <a:extLst>
              <a:ext uri="{FF2B5EF4-FFF2-40B4-BE49-F238E27FC236}">
                <a16:creationId xmlns:a16="http://schemas.microsoft.com/office/drawing/2014/main" id="{E59D9E09-D913-8C0D-DA57-6CB7454CF2D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9AC5A422-3748-5361-2A65-BE194468FA4F}"/>
              </a:ext>
            </a:extLst>
          </p:cNvPr>
          <p:cNvPicPr>
            <a:picLocks noChangeAspect="1"/>
          </p:cNvPicPr>
          <p:nvPr/>
        </p:nvPicPr>
        <p:blipFill>
          <a:blip r:embed="rId4"/>
          <a:stretch>
            <a:fillRect/>
          </a:stretch>
        </p:blipFill>
        <p:spPr>
          <a:xfrm>
            <a:off x="6864554" y="1456421"/>
            <a:ext cx="4401672" cy="3501330"/>
          </a:xfrm>
          <a:prstGeom prst="rect">
            <a:avLst/>
          </a:prstGeom>
        </p:spPr>
      </p:pic>
      <p:sp>
        <p:nvSpPr>
          <p:cNvPr id="10" name="TextBox 9">
            <a:extLst>
              <a:ext uri="{FF2B5EF4-FFF2-40B4-BE49-F238E27FC236}">
                <a16:creationId xmlns:a16="http://schemas.microsoft.com/office/drawing/2014/main" id="{B718E108-CCCE-2B6F-3597-5F202126B1F4}"/>
              </a:ext>
            </a:extLst>
          </p:cNvPr>
          <p:cNvSpPr txBox="1"/>
          <p:nvPr/>
        </p:nvSpPr>
        <p:spPr>
          <a:xfrm>
            <a:off x="7264580" y="4873928"/>
            <a:ext cx="3601619" cy="1500154"/>
          </a:xfrm>
          <a:prstGeom prst="rect">
            <a:avLst/>
          </a:prstGeom>
          <a:noFill/>
        </p:spPr>
        <p:txBody>
          <a:bodyPr wrap="square" rtlCol="0">
            <a:spAutoFit/>
          </a:bodyPr>
          <a:lstStyle/>
          <a:p>
            <a:pPr>
              <a:lnSpc>
                <a:spcPct val="200000"/>
              </a:lnSpc>
            </a:pPr>
            <a:r>
              <a:rPr lang="en-US" sz="1600" dirty="0">
                <a:latin typeface="Menlo" panose="020B0609030804020204" pitchFamily="49" charset="0"/>
                <a:ea typeface="Menlo" panose="020B0609030804020204" pitchFamily="49" charset="0"/>
                <a:cs typeface="Menlo" panose="020B0609030804020204" pitchFamily="49" charset="0"/>
              </a:rPr>
              <a:t>X</a:t>
            </a:r>
            <a:r>
              <a:rPr lang="en-US" sz="1600" baseline="-25000" dirty="0">
                <a:latin typeface="Menlo" panose="020B0609030804020204" pitchFamily="49" charset="0"/>
                <a:ea typeface="Menlo" panose="020B0609030804020204" pitchFamily="49" charset="0"/>
                <a:cs typeface="Menlo" panose="020B0609030804020204" pitchFamily="49" charset="0"/>
              </a:rPr>
              <a:t>1</a:t>
            </a:r>
            <a:r>
              <a:rPr lang="en-US" sz="1600" dirty="0">
                <a:latin typeface="Menlo" panose="020B0609030804020204" pitchFamily="49" charset="0"/>
                <a:ea typeface="Menlo" panose="020B0609030804020204" pitchFamily="49" charset="0"/>
                <a:cs typeface="Menlo" panose="020B0609030804020204" pitchFamily="49" charset="0"/>
              </a:rPr>
              <a:t>=U</a:t>
            </a:r>
            <a:r>
              <a:rPr lang="en-US" sz="1600" baseline="-25000" dirty="0">
                <a:latin typeface="Menlo" panose="020B0609030804020204" pitchFamily="49" charset="0"/>
                <a:ea typeface="Menlo" panose="020B0609030804020204" pitchFamily="49" charset="0"/>
                <a:cs typeface="Menlo" panose="020B0609030804020204" pitchFamily="49" charset="0"/>
              </a:rPr>
              <a:t>1</a:t>
            </a:r>
            <a:r>
              <a:rPr lang="en-US" sz="1600" dirty="0">
                <a:latin typeface="Menlo" panose="020B0609030804020204" pitchFamily="49" charset="0"/>
                <a:ea typeface="Menlo" panose="020B0609030804020204" pitchFamily="49" charset="0"/>
                <a:cs typeface="Menlo" panose="020B0609030804020204" pitchFamily="49" charset="0"/>
              </a:rPr>
              <a:t>​; X</a:t>
            </a:r>
            <a:r>
              <a:rPr lang="en-US" sz="1600" baseline="-25000" dirty="0">
                <a:latin typeface="Menlo" panose="020B0609030804020204" pitchFamily="49" charset="0"/>
                <a:ea typeface="Menlo" panose="020B0609030804020204" pitchFamily="49" charset="0"/>
                <a:cs typeface="Menlo" panose="020B0609030804020204" pitchFamily="49" charset="0"/>
              </a:rPr>
              <a:t>2</a:t>
            </a:r>
            <a:r>
              <a:rPr lang="en-US" sz="1600" dirty="0">
                <a:latin typeface="Menlo" panose="020B0609030804020204" pitchFamily="49" charset="0"/>
                <a:ea typeface="Menlo" panose="020B0609030804020204" pitchFamily="49" charset="0"/>
                <a:cs typeface="Menlo" panose="020B0609030804020204" pitchFamily="49" charset="0"/>
              </a:rPr>
              <a:t>​=U</a:t>
            </a:r>
            <a:r>
              <a:rPr lang="en-US" sz="1600" baseline="-25000" dirty="0">
                <a:latin typeface="Menlo" panose="020B0609030804020204" pitchFamily="49" charset="0"/>
                <a:ea typeface="Menlo" panose="020B0609030804020204" pitchFamily="49" charset="0"/>
                <a:cs typeface="Menlo" panose="020B0609030804020204" pitchFamily="49" charset="0"/>
              </a:rPr>
              <a:t>2</a:t>
            </a:r>
            <a:r>
              <a:rPr lang="en-US" sz="1600" dirty="0">
                <a:latin typeface="Menlo" panose="020B0609030804020204" pitchFamily="49" charset="0"/>
                <a:ea typeface="Menlo" panose="020B0609030804020204" pitchFamily="49" charset="0"/>
                <a:cs typeface="Menlo" panose="020B0609030804020204" pitchFamily="49" charset="0"/>
              </a:rPr>
              <a:t>; X</a:t>
            </a:r>
            <a:r>
              <a:rPr lang="en-US" sz="1600" baseline="-25000" dirty="0">
                <a:latin typeface="Menlo" panose="020B0609030804020204" pitchFamily="49" charset="0"/>
                <a:ea typeface="Menlo" panose="020B0609030804020204" pitchFamily="49" charset="0"/>
                <a:cs typeface="Menlo" panose="020B0609030804020204" pitchFamily="49" charset="0"/>
              </a:rPr>
              <a:t>3</a:t>
            </a:r>
            <a:r>
              <a:rPr lang="en-US" sz="1600" dirty="0">
                <a:latin typeface="Menlo" panose="020B0609030804020204" pitchFamily="49" charset="0"/>
                <a:ea typeface="Menlo" panose="020B0609030804020204" pitchFamily="49" charset="0"/>
                <a:cs typeface="Menlo" panose="020B0609030804020204" pitchFamily="49" charset="0"/>
              </a:rPr>
              <a:t>​=U</a:t>
            </a:r>
            <a:r>
              <a:rPr lang="en-US" sz="1600" baseline="-25000" dirty="0">
                <a:latin typeface="Menlo" panose="020B0609030804020204" pitchFamily="49" charset="0"/>
                <a:ea typeface="Menlo" panose="020B0609030804020204" pitchFamily="49" charset="0"/>
                <a:cs typeface="Menlo" panose="020B0609030804020204" pitchFamily="49" charset="0"/>
              </a:rPr>
              <a:t>3</a:t>
            </a:r>
            <a:endParaRPr lang="en-US" sz="1600" dirty="0">
              <a:latin typeface="Menlo" panose="020B0609030804020204" pitchFamily="49" charset="0"/>
              <a:ea typeface="Menlo" panose="020B0609030804020204" pitchFamily="49" charset="0"/>
              <a:cs typeface="Menlo" panose="020B0609030804020204" pitchFamily="49" charset="0"/>
            </a:endParaRPr>
          </a:p>
          <a:p>
            <a:pPr>
              <a:lnSpc>
                <a:spcPct val="200000"/>
              </a:lnSpc>
            </a:pPr>
            <a:r>
              <a:rPr lang="en-US" sz="1600" dirty="0">
                <a:latin typeface="Menlo" panose="020B0609030804020204" pitchFamily="49" charset="0"/>
                <a:ea typeface="Menlo" panose="020B0609030804020204" pitchFamily="49" charset="0"/>
                <a:cs typeface="Menlo" panose="020B0609030804020204" pitchFamily="49" charset="0"/>
              </a:rPr>
              <a:t>X</a:t>
            </a:r>
            <a:r>
              <a:rPr lang="en-US" sz="1600" baseline="-25000" dirty="0">
                <a:latin typeface="Menlo" panose="020B0609030804020204" pitchFamily="49" charset="0"/>
                <a:ea typeface="Menlo" panose="020B0609030804020204" pitchFamily="49" charset="0"/>
                <a:cs typeface="Menlo" panose="020B0609030804020204" pitchFamily="49" charset="0"/>
              </a:rPr>
              <a:t>4 </a:t>
            </a:r>
            <a:r>
              <a:rPr lang="en-US" sz="1600" dirty="0">
                <a:latin typeface="Menlo" panose="020B0609030804020204" pitchFamily="49" charset="0"/>
                <a:ea typeface="Menlo" panose="020B0609030804020204" pitchFamily="49" charset="0"/>
                <a:cs typeface="Menlo" panose="020B0609030804020204" pitchFamily="49" charset="0"/>
              </a:rPr>
              <a:t>=​0.4 X</a:t>
            </a:r>
            <a:r>
              <a:rPr lang="en-US" sz="1600" baseline="-25000" dirty="0">
                <a:latin typeface="Menlo" panose="020B0609030804020204" pitchFamily="49" charset="0"/>
                <a:ea typeface="Menlo" panose="020B0609030804020204" pitchFamily="49" charset="0"/>
                <a:cs typeface="Menlo" panose="020B0609030804020204" pitchFamily="49" charset="0"/>
              </a:rPr>
              <a:t>1 </a:t>
            </a:r>
            <a:r>
              <a:rPr lang="en-US" sz="1600" dirty="0">
                <a:latin typeface="Menlo" panose="020B0609030804020204" pitchFamily="49" charset="0"/>
                <a:ea typeface="Menlo" panose="020B0609030804020204" pitchFamily="49" charset="0"/>
                <a:cs typeface="Menlo" panose="020B0609030804020204" pitchFamily="49" charset="0"/>
              </a:rPr>
              <a:t>​+0.3X</a:t>
            </a:r>
            <a:r>
              <a:rPr lang="en-US" sz="1600" baseline="-25000" dirty="0">
                <a:latin typeface="Menlo" panose="020B0609030804020204" pitchFamily="49" charset="0"/>
                <a:ea typeface="Menlo" panose="020B0609030804020204" pitchFamily="49" charset="0"/>
                <a:cs typeface="Menlo" panose="020B0609030804020204" pitchFamily="49" charset="0"/>
              </a:rPr>
              <a:t>2</a:t>
            </a:r>
            <a:r>
              <a:rPr lang="en-US" sz="1600" dirty="0">
                <a:latin typeface="Menlo" panose="020B0609030804020204" pitchFamily="49" charset="0"/>
                <a:ea typeface="Menlo" panose="020B0609030804020204" pitchFamily="49" charset="0"/>
                <a:cs typeface="Menlo" panose="020B0609030804020204" pitchFamily="49" charset="0"/>
              </a:rPr>
              <a:t>​​+0.3 X</a:t>
            </a:r>
            <a:r>
              <a:rPr lang="en-US" sz="1600" baseline="-25000" dirty="0">
                <a:latin typeface="Menlo" panose="020B0609030804020204" pitchFamily="49" charset="0"/>
                <a:ea typeface="Menlo" panose="020B0609030804020204" pitchFamily="49" charset="0"/>
                <a:cs typeface="Menlo" panose="020B0609030804020204" pitchFamily="49" charset="0"/>
              </a:rPr>
              <a:t>3 </a:t>
            </a:r>
            <a:r>
              <a:rPr lang="en-US" sz="1600" dirty="0">
                <a:latin typeface="Menlo" panose="020B0609030804020204" pitchFamily="49" charset="0"/>
                <a:ea typeface="Menlo" panose="020B0609030804020204" pitchFamily="49" charset="0"/>
                <a:cs typeface="Menlo" panose="020B0609030804020204" pitchFamily="49" charset="0"/>
              </a:rPr>
              <a:t>​+ U</a:t>
            </a:r>
            <a:r>
              <a:rPr lang="en-US" sz="1600" baseline="-25000" dirty="0">
                <a:latin typeface="Menlo" panose="020B0609030804020204" pitchFamily="49" charset="0"/>
                <a:ea typeface="Menlo" panose="020B0609030804020204" pitchFamily="49" charset="0"/>
                <a:cs typeface="Menlo" panose="020B0609030804020204" pitchFamily="49" charset="0"/>
              </a:rPr>
              <a:t>4</a:t>
            </a:r>
            <a:r>
              <a:rPr lang="en-US" sz="1600" dirty="0">
                <a:latin typeface="Menlo" panose="020B0609030804020204" pitchFamily="49" charset="0"/>
                <a:ea typeface="Menlo" panose="020B0609030804020204" pitchFamily="49" charset="0"/>
                <a:cs typeface="Menlo" panose="020B0609030804020204" pitchFamily="49" charset="0"/>
              </a:rPr>
              <a:t>​;</a:t>
            </a:r>
          </a:p>
          <a:p>
            <a:pPr>
              <a:lnSpc>
                <a:spcPct val="200000"/>
              </a:lnSpc>
            </a:pPr>
            <a:r>
              <a:rPr lang="en-US" sz="1600" dirty="0">
                <a:latin typeface="Menlo" panose="020B0609030804020204" pitchFamily="49" charset="0"/>
                <a:ea typeface="Menlo" panose="020B0609030804020204" pitchFamily="49" charset="0"/>
                <a:cs typeface="Menlo" panose="020B0609030804020204" pitchFamily="49" charset="0"/>
              </a:rPr>
              <a:t>X</a:t>
            </a:r>
            <a:r>
              <a:rPr lang="en-US" sz="1600" baseline="-25000" dirty="0">
                <a:latin typeface="Menlo" panose="020B0609030804020204" pitchFamily="49" charset="0"/>
                <a:ea typeface="Menlo" panose="020B0609030804020204" pitchFamily="49" charset="0"/>
                <a:cs typeface="Menlo" panose="020B0609030804020204" pitchFamily="49" charset="0"/>
              </a:rPr>
              <a:t>5 </a:t>
            </a:r>
            <a:r>
              <a:rPr lang="en-US" sz="1600" dirty="0">
                <a:latin typeface="Menlo" panose="020B0609030804020204" pitchFamily="49" charset="0"/>
                <a:ea typeface="Menlo" panose="020B0609030804020204" pitchFamily="49" charset="0"/>
                <a:cs typeface="Menlo" panose="020B0609030804020204" pitchFamily="49" charset="0"/>
              </a:rPr>
              <a:t>​​=0.5 X</a:t>
            </a:r>
            <a:r>
              <a:rPr lang="en-US" sz="1600" baseline="-25000" dirty="0">
                <a:latin typeface="Menlo" panose="020B0609030804020204" pitchFamily="49" charset="0"/>
                <a:ea typeface="Menlo" panose="020B0609030804020204" pitchFamily="49" charset="0"/>
                <a:cs typeface="Menlo" panose="020B0609030804020204" pitchFamily="49" charset="0"/>
              </a:rPr>
              <a:t>1 </a:t>
            </a:r>
            <a:r>
              <a:rPr lang="en-US" sz="1600" dirty="0">
                <a:latin typeface="Menlo" panose="020B0609030804020204" pitchFamily="49" charset="0"/>
                <a:ea typeface="Menlo" panose="020B0609030804020204" pitchFamily="49" charset="0"/>
                <a:cs typeface="Menlo" panose="020B0609030804020204" pitchFamily="49" charset="0"/>
              </a:rPr>
              <a:t>​+0.2X</a:t>
            </a:r>
            <a:r>
              <a:rPr lang="en-US" sz="1600" baseline="-25000" dirty="0">
                <a:latin typeface="Menlo" panose="020B0609030804020204" pitchFamily="49" charset="0"/>
                <a:ea typeface="Menlo" panose="020B0609030804020204" pitchFamily="49" charset="0"/>
                <a:cs typeface="Menlo" panose="020B0609030804020204" pitchFamily="49" charset="0"/>
              </a:rPr>
              <a:t>2</a:t>
            </a:r>
            <a:r>
              <a:rPr lang="en-US" sz="1600" dirty="0">
                <a:latin typeface="Menlo" panose="020B0609030804020204" pitchFamily="49" charset="0"/>
                <a:ea typeface="Menlo" panose="020B0609030804020204" pitchFamily="49" charset="0"/>
                <a:cs typeface="Menlo" panose="020B0609030804020204" pitchFamily="49" charset="0"/>
              </a:rPr>
              <a:t>​​+0.3 X</a:t>
            </a:r>
            <a:r>
              <a:rPr lang="en-US" sz="1600" baseline="-25000" dirty="0">
                <a:latin typeface="Menlo" panose="020B0609030804020204" pitchFamily="49" charset="0"/>
                <a:ea typeface="Menlo" panose="020B0609030804020204" pitchFamily="49" charset="0"/>
                <a:cs typeface="Menlo" panose="020B0609030804020204" pitchFamily="49" charset="0"/>
              </a:rPr>
              <a:t>3 </a:t>
            </a:r>
            <a:r>
              <a:rPr lang="en-US" sz="1600" dirty="0">
                <a:latin typeface="Menlo" panose="020B0609030804020204" pitchFamily="49" charset="0"/>
                <a:ea typeface="Menlo" panose="020B0609030804020204" pitchFamily="49" charset="0"/>
                <a:cs typeface="Menlo" panose="020B0609030804020204" pitchFamily="49" charset="0"/>
              </a:rPr>
              <a:t>​+ U</a:t>
            </a:r>
            <a:r>
              <a:rPr lang="en-US" sz="1600" baseline="-25000" dirty="0">
                <a:latin typeface="Menlo" panose="020B0609030804020204" pitchFamily="49" charset="0"/>
                <a:ea typeface="Menlo" panose="020B0609030804020204" pitchFamily="49" charset="0"/>
                <a:cs typeface="Menlo" panose="020B0609030804020204" pitchFamily="49" charset="0"/>
              </a:rPr>
              <a:t>5</a:t>
            </a:r>
            <a:endParaRPr lang="en-US" sz="1600" dirty="0">
              <a:latin typeface="Menlo" panose="020B0609030804020204" pitchFamily="49" charset="0"/>
              <a:ea typeface="Menlo" panose="020B0609030804020204" pitchFamily="49" charset="0"/>
              <a:cs typeface="Menlo" panose="020B0609030804020204" pitchFamily="49" charset="0"/>
            </a:endParaRPr>
          </a:p>
        </p:txBody>
      </p:sp>
      <p:sp>
        <p:nvSpPr>
          <p:cNvPr id="6" name="Slide Number Placeholder 5">
            <a:extLst>
              <a:ext uri="{FF2B5EF4-FFF2-40B4-BE49-F238E27FC236}">
                <a16:creationId xmlns:a16="http://schemas.microsoft.com/office/drawing/2014/main" id="{0D390794-3CD9-8767-2F02-BCA58F971BBD}"/>
              </a:ext>
            </a:extLst>
          </p:cNvPr>
          <p:cNvSpPr>
            <a:spLocks noGrp="1"/>
          </p:cNvSpPr>
          <p:nvPr>
            <p:ph type="sldNum" sz="quarter" idx="12"/>
          </p:nvPr>
        </p:nvSpPr>
        <p:spPr/>
        <p:txBody>
          <a:bodyPr/>
          <a:lstStyle/>
          <a:p>
            <a:fld id="{CC057153-B650-4DEB-B370-79DDCFDCE934}" type="slidenum">
              <a:rPr lang="en-US" smtClean="0"/>
              <a:t>6</a:t>
            </a:fld>
            <a:endParaRPr lang="en-US"/>
          </a:p>
        </p:txBody>
      </p:sp>
    </p:spTree>
    <p:extLst>
      <p:ext uri="{BB962C8B-B14F-4D97-AF65-F5344CB8AC3E}">
        <p14:creationId xmlns:p14="http://schemas.microsoft.com/office/powerpoint/2010/main" val="399557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7EA99D-9723-AF1A-2550-E92ACB68CE45}"/>
              </a:ext>
            </a:extLst>
          </p:cNvPr>
          <p:cNvSpPr>
            <a:spLocks noGrp="1"/>
          </p:cNvSpPr>
          <p:nvPr>
            <p:ph type="title"/>
          </p:nvPr>
        </p:nvSpPr>
        <p:spPr>
          <a:xfrm>
            <a:off x="612648" y="548640"/>
            <a:ext cx="10945037" cy="1133856"/>
          </a:xfrm>
        </p:spPr>
        <p:txBody>
          <a:bodyPr anchor="t">
            <a:normAutofit/>
          </a:bodyPr>
          <a:lstStyle/>
          <a:p>
            <a:r>
              <a:rPr lang="en-US" dirty="0"/>
              <a:t>d-Separation: Causal Graphs Intuition</a:t>
            </a:r>
            <a:br>
              <a:rPr lang="en-US" dirty="0"/>
            </a:br>
            <a:br>
              <a:rPr lang="en-US" sz="1100" dirty="0"/>
            </a:br>
            <a:r>
              <a:rPr lang="en-US" sz="1600" b="0" dirty="0">
                <a:latin typeface="+mn-lt"/>
                <a:ea typeface="+mn-ea"/>
                <a:cs typeface="+mn-cs"/>
              </a:rPr>
              <a:t>When are X and Y independent, given Z?</a:t>
            </a:r>
          </a:p>
        </p:txBody>
      </p:sp>
      <p:grpSp>
        <p:nvGrpSpPr>
          <p:cNvPr id="30" name="Group 29">
            <a:extLst>
              <a:ext uri="{FF2B5EF4-FFF2-40B4-BE49-F238E27FC236}">
                <a16:creationId xmlns:a16="http://schemas.microsoft.com/office/drawing/2014/main" id="{81917853-880E-ACC3-C4DE-887BC9307E70}"/>
              </a:ext>
            </a:extLst>
          </p:cNvPr>
          <p:cNvGrpSpPr/>
          <p:nvPr/>
        </p:nvGrpSpPr>
        <p:grpSpPr>
          <a:xfrm>
            <a:off x="736097" y="2231136"/>
            <a:ext cx="10821588" cy="2724494"/>
            <a:chOff x="736097" y="2231136"/>
            <a:chExt cx="10821588" cy="2724494"/>
          </a:xfrm>
        </p:grpSpPr>
        <p:grpSp>
          <p:nvGrpSpPr>
            <p:cNvPr id="27" name="Group 26">
              <a:extLst>
                <a:ext uri="{FF2B5EF4-FFF2-40B4-BE49-F238E27FC236}">
                  <a16:creationId xmlns:a16="http://schemas.microsoft.com/office/drawing/2014/main" id="{EA2061F4-73CB-B80A-AC18-EB5527C92217}"/>
                </a:ext>
              </a:extLst>
            </p:cNvPr>
            <p:cNvGrpSpPr/>
            <p:nvPr/>
          </p:nvGrpSpPr>
          <p:grpSpPr>
            <a:xfrm>
              <a:off x="736097" y="2231136"/>
              <a:ext cx="10821588" cy="2724494"/>
              <a:chOff x="685206" y="2066753"/>
              <a:chExt cx="10821588" cy="2724494"/>
            </a:xfrm>
          </p:grpSpPr>
          <p:pic>
            <p:nvPicPr>
              <p:cNvPr id="17" name="Picture 16" descr="A diagram of a confounder&#10;&#10;AI-generated content may be incorrect.">
                <a:extLst>
                  <a:ext uri="{FF2B5EF4-FFF2-40B4-BE49-F238E27FC236}">
                    <a16:creationId xmlns:a16="http://schemas.microsoft.com/office/drawing/2014/main" id="{2A467F5B-8281-75FD-F5DB-ED7356F46CEE}"/>
                  </a:ext>
                </a:extLst>
              </p:cNvPr>
              <p:cNvPicPr>
                <a:picLocks noChangeAspect="1"/>
              </p:cNvPicPr>
              <p:nvPr/>
            </p:nvPicPr>
            <p:blipFill>
              <a:blip r:embed="rId3"/>
              <a:stretch>
                <a:fillRect/>
              </a:stretch>
            </p:blipFill>
            <p:spPr>
              <a:xfrm>
                <a:off x="685206" y="2066753"/>
                <a:ext cx="10821588" cy="2724494"/>
              </a:xfrm>
              <a:prstGeom prst="rect">
                <a:avLst/>
              </a:prstGeom>
            </p:spPr>
          </p:pic>
          <p:sp>
            <p:nvSpPr>
              <p:cNvPr id="18" name="TextBox 17">
                <a:extLst>
                  <a:ext uri="{FF2B5EF4-FFF2-40B4-BE49-F238E27FC236}">
                    <a16:creationId xmlns:a16="http://schemas.microsoft.com/office/drawing/2014/main" id="{E21D6ECE-4DB9-5DA3-0513-5D271812EF43}"/>
                  </a:ext>
                </a:extLst>
              </p:cNvPr>
              <p:cNvSpPr txBox="1"/>
              <p:nvPr/>
            </p:nvSpPr>
            <p:spPr>
              <a:xfrm>
                <a:off x="1173892" y="3397423"/>
                <a:ext cx="308919" cy="369332"/>
              </a:xfrm>
              <a:prstGeom prst="rect">
                <a:avLst/>
              </a:prstGeom>
              <a:solidFill>
                <a:schemeClr val="bg1"/>
              </a:solid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FAC52418-08A8-EBDE-92E8-4C89C7303852}"/>
                  </a:ext>
                </a:extLst>
              </p:cNvPr>
              <p:cNvSpPr txBox="1"/>
              <p:nvPr/>
            </p:nvSpPr>
            <p:spPr>
              <a:xfrm>
                <a:off x="5243384" y="3334270"/>
                <a:ext cx="308919" cy="369332"/>
              </a:xfrm>
              <a:prstGeom prst="rect">
                <a:avLst/>
              </a:prstGeom>
              <a:solidFill>
                <a:schemeClr val="bg1"/>
              </a:solidFill>
            </p:spPr>
            <p:txBody>
              <a:bodyPr wrap="square" rtlCol="0">
                <a:spAutoFit/>
              </a:bodyPr>
              <a:lstStyle/>
              <a:p>
                <a:r>
                  <a:rPr lang="en-US" dirty="0"/>
                  <a:t>X</a:t>
                </a:r>
              </a:p>
            </p:txBody>
          </p:sp>
          <p:sp>
            <p:nvSpPr>
              <p:cNvPr id="20" name="TextBox 19">
                <a:extLst>
                  <a:ext uri="{FF2B5EF4-FFF2-40B4-BE49-F238E27FC236}">
                    <a16:creationId xmlns:a16="http://schemas.microsoft.com/office/drawing/2014/main" id="{6FF22A3C-43AE-4364-BBF8-EEFEEE265BD5}"/>
                  </a:ext>
                </a:extLst>
              </p:cNvPr>
              <p:cNvSpPr txBox="1"/>
              <p:nvPr/>
            </p:nvSpPr>
            <p:spPr>
              <a:xfrm>
                <a:off x="7937156" y="3246402"/>
                <a:ext cx="308919" cy="369332"/>
              </a:xfrm>
              <a:prstGeom prst="rect">
                <a:avLst/>
              </a:prstGeom>
              <a:solidFill>
                <a:schemeClr val="bg1"/>
              </a:solidFill>
            </p:spPr>
            <p:txBody>
              <a:bodyPr wrap="square" rtlCol="0">
                <a:spAutoFit/>
              </a:bodyPr>
              <a:lstStyle/>
              <a:p>
                <a:r>
                  <a:rPr lang="en-US" dirty="0"/>
                  <a:t>X</a:t>
                </a:r>
              </a:p>
            </p:txBody>
          </p:sp>
          <p:sp>
            <p:nvSpPr>
              <p:cNvPr id="21" name="TextBox 20">
                <a:extLst>
                  <a:ext uri="{FF2B5EF4-FFF2-40B4-BE49-F238E27FC236}">
                    <a16:creationId xmlns:a16="http://schemas.microsoft.com/office/drawing/2014/main" id="{6104A990-B23A-8134-BC7F-EECCF635C15F}"/>
                  </a:ext>
                </a:extLst>
              </p:cNvPr>
              <p:cNvSpPr txBox="1"/>
              <p:nvPr/>
            </p:nvSpPr>
            <p:spPr>
              <a:xfrm>
                <a:off x="6682213" y="3334270"/>
                <a:ext cx="308919" cy="369332"/>
              </a:xfrm>
              <a:prstGeom prst="rect">
                <a:avLst/>
              </a:prstGeom>
              <a:solidFill>
                <a:schemeClr val="bg1"/>
              </a:solidFill>
            </p:spPr>
            <p:txBody>
              <a:bodyPr wrap="square" rtlCol="0">
                <a:spAutoFit/>
              </a:bodyPr>
              <a:lstStyle/>
              <a:p>
                <a:r>
                  <a:rPr lang="en-US" dirty="0"/>
                  <a:t>Y</a:t>
                </a:r>
              </a:p>
            </p:txBody>
          </p:sp>
          <p:sp>
            <p:nvSpPr>
              <p:cNvPr id="22" name="TextBox 21">
                <a:extLst>
                  <a:ext uri="{FF2B5EF4-FFF2-40B4-BE49-F238E27FC236}">
                    <a16:creationId xmlns:a16="http://schemas.microsoft.com/office/drawing/2014/main" id="{76599C13-F9E8-FA35-46F4-000A1894238D}"/>
                  </a:ext>
                </a:extLst>
              </p:cNvPr>
              <p:cNvSpPr txBox="1"/>
              <p:nvPr/>
            </p:nvSpPr>
            <p:spPr>
              <a:xfrm>
                <a:off x="4064047" y="3370654"/>
                <a:ext cx="308919" cy="369332"/>
              </a:xfrm>
              <a:prstGeom prst="rect">
                <a:avLst/>
              </a:prstGeom>
              <a:solidFill>
                <a:schemeClr val="bg1"/>
              </a:solidFill>
            </p:spPr>
            <p:txBody>
              <a:bodyPr wrap="square" rtlCol="0">
                <a:spAutoFit/>
              </a:bodyPr>
              <a:lstStyle/>
              <a:p>
                <a:r>
                  <a:rPr lang="en-US" dirty="0"/>
                  <a:t>Y</a:t>
                </a:r>
              </a:p>
            </p:txBody>
          </p:sp>
          <p:sp>
            <p:nvSpPr>
              <p:cNvPr id="23" name="TextBox 22">
                <a:extLst>
                  <a:ext uri="{FF2B5EF4-FFF2-40B4-BE49-F238E27FC236}">
                    <a16:creationId xmlns:a16="http://schemas.microsoft.com/office/drawing/2014/main" id="{F77A3CC4-0C30-F49E-4250-1943F73199DC}"/>
                  </a:ext>
                </a:extLst>
              </p:cNvPr>
              <p:cNvSpPr txBox="1"/>
              <p:nvPr/>
            </p:nvSpPr>
            <p:spPr>
              <a:xfrm>
                <a:off x="10838934" y="3246402"/>
                <a:ext cx="308919" cy="369332"/>
              </a:xfrm>
              <a:prstGeom prst="rect">
                <a:avLst/>
              </a:prstGeom>
              <a:solidFill>
                <a:schemeClr val="bg1"/>
              </a:solidFill>
            </p:spPr>
            <p:txBody>
              <a:bodyPr wrap="square" rtlCol="0">
                <a:spAutoFit/>
              </a:bodyPr>
              <a:lstStyle/>
              <a:p>
                <a:r>
                  <a:rPr lang="en-US" dirty="0"/>
                  <a:t>Y</a:t>
                </a:r>
              </a:p>
            </p:txBody>
          </p:sp>
          <p:sp>
            <p:nvSpPr>
              <p:cNvPr id="24" name="TextBox 23">
                <a:extLst>
                  <a:ext uri="{FF2B5EF4-FFF2-40B4-BE49-F238E27FC236}">
                    <a16:creationId xmlns:a16="http://schemas.microsoft.com/office/drawing/2014/main" id="{79F68576-08E0-74D3-4DE3-F4A85810FEE4}"/>
                  </a:ext>
                </a:extLst>
              </p:cNvPr>
              <p:cNvSpPr txBox="1"/>
              <p:nvPr/>
            </p:nvSpPr>
            <p:spPr>
              <a:xfrm>
                <a:off x="6028039" y="2358897"/>
                <a:ext cx="308919" cy="369332"/>
              </a:xfrm>
              <a:prstGeom prst="rect">
                <a:avLst/>
              </a:prstGeom>
              <a:solidFill>
                <a:schemeClr val="bg1"/>
              </a:solidFill>
            </p:spPr>
            <p:txBody>
              <a:bodyPr wrap="square" rtlCol="0">
                <a:spAutoFit/>
              </a:bodyPr>
              <a:lstStyle/>
              <a:p>
                <a:r>
                  <a:rPr lang="en-US" dirty="0"/>
                  <a:t>Z</a:t>
                </a:r>
              </a:p>
            </p:txBody>
          </p:sp>
          <p:sp>
            <p:nvSpPr>
              <p:cNvPr id="25" name="TextBox 24">
                <a:extLst>
                  <a:ext uri="{FF2B5EF4-FFF2-40B4-BE49-F238E27FC236}">
                    <a16:creationId xmlns:a16="http://schemas.microsoft.com/office/drawing/2014/main" id="{8C77FA1E-0E16-5E25-5284-D6A9F04317CA}"/>
                  </a:ext>
                </a:extLst>
              </p:cNvPr>
              <p:cNvSpPr txBox="1"/>
              <p:nvPr/>
            </p:nvSpPr>
            <p:spPr>
              <a:xfrm>
                <a:off x="2625218" y="3361174"/>
                <a:ext cx="308919" cy="369332"/>
              </a:xfrm>
              <a:prstGeom prst="rect">
                <a:avLst/>
              </a:prstGeom>
              <a:solidFill>
                <a:schemeClr val="bg1"/>
              </a:solidFill>
            </p:spPr>
            <p:txBody>
              <a:bodyPr wrap="square" rtlCol="0">
                <a:spAutoFit/>
              </a:bodyPr>
              <a:lstStyle/>
              <a:p>
                <a:r>
                  <a:rPr lang="en-US" dirty="0"/>
                  <a:t>Z</a:t>
                </a:r>
              </a:p>
            </p:txBody>
          </p:sp>
          <p:sp>
            <p:nvSpPr>
              <p:cNvPr id="26" name="TextBox 25">
                <a:extLst>
                  <a:ext uri="{FF2B5EF4-FFF2-40B4-BE49-F238E27FC236}">
                    <a16:creationId xmlns:a16="http://schemas.microsoft.com/office/drawing/2014/main" id="{B17F00AB-CE78-C2EA-032D-8C4D6B8FF43E}"/>
                  </a:ext>
                </a:extLst>
              </p:cNvPr>
              <p:cNvSpPr txBox="1"/>
              <p:nvPr/>
            </p:nvSpPr>
            <p:spPr>
              <a:xfrm>
                <a:off x="9388045" y="3244334"/>
                <a:ext cx="308919" cy="369332"/>
              </a:xfrm>
              <a:prstGeom prst="rect">
                <a:avLst/>
              </a:prstGeom>
              <a:solidFill>
                <a:schemeClr val="bg1"/>
              </a:solidFill>
            </p:spPr>
            <p:txBody>
              <a:bodyPr wrap="square" rtlCol="0">
                <a:spAutoFit/>
              </a:bodyPr>
              <a:lstStyle/>
              <a:p>
                <a:r>
                  <a:rPr lang="en-US" dirty="0"/>
                  <a:t>Z</a:t>
                </a:r>
              </a:p>
            </p:txBody>
          </p:sp>
        </p:grpSp>
        <p:sp>
          <p:nvSpPr>
            <p:cNvPr id="28" name="Rectangle 27">
              <a:extLst>
                <a:ext uri="{FF2B5EF4-FFF2-40B4-BE49-F238E27FC236}">
                  <a16:creationId xmlns:a16="http://schemas.microsoft.com/office/drawing/2014/main" id="{DBC811BE-943E-B770-6D54-CC52C141490D}"/>
                </a:ext>
              </a:extLst>
            </p:cNvPr>
            <p:cNvSpPr/>
            <p:nvPr/>
          </p:nvSpPr>
          <p:spPr>
            <a:xfrm>
              <a:off x="5787081" y="3525557"/>
              <a:ext cx="811428" cy="3424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Slide Number Placeholder 30">
            <a:extLst>
              <a:ext uri="{FF2B5EF4-FFF2-40B4-BE49-F238E27FC236}">
                <a16:creationId xmlns:a16="http://schemas.microsoft.com/office/drawing/2014/main" id="{80F90ACB-F23F-4920-6223-2777D8D3B2BC}"/>
              </a:ext>
            </a:extLst>
          </p:cNvPr>
          <p:cNvSpPr>
            <a:spLocks noGrp="1"/>
          </p:cNvSpPr>
          <p:nvPr>
            <p:ph type="sldNum" sz="quarter" idx="12"/>
          </p:nvPr>
        </p:nvSpPr>
        <p:spPr/>
        <p:txBody>
          <a:bodyPr/>
          <a:lstStyle/>
          <a:p>
            <a:fld id="{CC057153-B650-4DEB-B370-79DDCFDCE934}" type="slidenum">
              <a:rPr lang="en-US" smtClean="0"/>
              <a:t>7</a:t>
            </a:fld>
            <a:endParaRPr lang="en-US"/>
          </a:p>
        </p:txBody>
      </p:sp>
    </p:spTree>
    <p:extLst>
      <p:ext uri="{BB962C8B-B14F-4D97-AF65-F5344CB8AC3E}">
        <p14:creationId xmlns:p14="http://schemas.microsoft.com/office/powerpoint/2010/main" val="1442765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2C2C8F-C8EF-092D-137C-B3E3C987CEED}"/>
              </a:ext>
            </a:extLst>
          </p:cNvPr>
          <p:cNvSpPr>
            <a:spLocks noGrp="1"/>
          </p:cNvSpPr>
          <p:nvPr>
            <p:ph type="title"/>
          </p:nvPr>
        </p:nvSpPr>
        <p:spPr>
          <a:xfrm>
            <a:off x="593630" y="343273"/>
            <a:ext cx="4779572" cy="1324897"/>
          </a:xfrm>
        </p:spPr>
        <p:txBody>
          <a:bodyPr anchor="t">
            <a:normAutofit/>
          </a:bodyPr>
          <a:lstStyle/>
          <a:p>
            <a:r>
              <a:rPr lang="en-US" dirty="0"/>
              <a:t>Back Door Criterion: </a:t>
            </a:r>
            <a:r>
              <a:rPr lang="en-US" b="0" dirty="0"/>
              <a:t>do Operator</a:t>
            </a:r>
          </a:p>
        </p:txBody>
      </p:sp>
      <p:pic>
        <p:nvPicPr>
          <p:cNvPr id="7" name="Picture 6" descr="A diagram of a mathematical equation&#10;&#10;AI-generated content may be incorrect.">
            <a:extLst>
              <a:ext uri="{FF2B5EF4-FFF2-40B4-BE49-F238E27FC236}">
                <a16:creationId xmlns:a16="http://schemas.microsoft.com/office/drawing/2014/main" id="{0D654663-1C42-56BD-0E09-81811B3B8D1C}"/>
              </a:ext>
            </a:extLst>
          </p:cNvPr>
          <p:cNvPicPr>
            <a:picLocks noChangeAspect="1"/>
          </p:cNvPicPr>
          <p:nvPr/>
        </p:nvPicPr>
        <p:blipFill>
          <a:blip r:embed="rId3"/>
          <a:srcRect t="27153" r="3" b="30380"/>
          <a:stretch>
            <a:fillRect/>
          </a:stretch>
        </p:blipFill>
        <p:spPr>
          <a:xfrm>
            <a:off x="862247" y="4319376"/>
            <a:ext cx="4673754" cy="1324897"/>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F6E6903-54D0-6201-28EE-5E9373DD5770}"/>
                  </a:ext>
                </a:extLst>
              </p:cNvPr>
              <p:cNvSpPr>
                <a:spLocks noGrp="1"/>
              </p:cNvSpPr>
              <p:nvPr>
                <p:ph idx="1"/>
              </p:nvPr>
            </p:nvSpPr>
            <p:spPr>
              <a:xfrm>
                <a:off x="5966831" y="1319064"/>
                <a:ext cx="5546770" cy="5760721"/>
              </a:xfrm>
            </p:spPr>
            <p:txBody>
              <a:bodyPr anchor="t">
                <a:normAutofit/>
              </a:bodyPr>
              <a:lstStyle/>
              <a:p>
                <a:pPr marL="0" indent="0">
                  <a:buNone/>
                </a:pPr>
                <a:r>
                  <a:rPr lang="en-US" sz="1800" b="1" dirty="0"/>
                  <a:t>Two Questions:</a:t>
                </a:r>
                <a:endParaRPr lang="en-US" sz="1800" dirty="0"/>
              </a:p>
              <a:p>
                <a:r>
                  <a:rPr lang="en-US" sz="1800" i="1" dirty="0"/>
                  <a:t>Observation:</a:t>
                </a:r>
                <a:r>
                  <a:rPr lang="en-US" sz="1800" dirty="0"/>
                  <a:t> “What happens when X is seen?” → </a:t>
                </a:r>
                <a14:m>
                  <m:oMath xmlns:m="http://schemas.openxmlformats.org/officeDocument/2006/math">
                    <m:r>
                      <a:rPr lang="en-US" sz="1800" i="1">
                        <a:latin typeface="Cambria Math" panose="02040503050406030204" pitchFamily="18" charset="0"/>
                      </a:rPr>
                      <m:t>𝑃</m:t>
                    </m:r>
                    <m:d>
                      <m:dPr>
                        <m:ctrlPr>
                          <a:rPr lang="ar-AE" sz="1800" i="1">
                            <a:latin typeface="Cambria Math" panose="02040503050406030204" pitchFamily="18" charset="0"/>
                          </a:rPr>
                        </m:ctrlPr>
                      </m:dPr>
                      <m:e>
                        <m:r>
                          <a:rPr lang="ar-AE" sz="1800" i="1">
                            <a:latin typeface="Cambria Math" panose="02040503050406030204" pitchFamily="18" charset="0"/>
                          </a:rPr>
                          <m:t>𝑌</m:t>
                        </m:r>
                        <m:r>
                          <a:rPr lang="ar-AE" sz="1800">
                            <a:latin typeface="Cambria Math" panose="02040503050406030204" pitchFamily="18" charset="0"/>
                          </a:rPr>
                          <m:t>∣</m:t>
                        </m:r>
                        <m:r>
                          <a:rPr lang="ar-AE" sz="1800" i="1">
                            <a:latin typeface="Cambria Math" panose="02040503050406030204" pitchFamily="18" charset="0"/>
                          </a:rPr>
                          <m:t>𝑋</m:t>
                        </m:r>
                      </m:e>
                    </m:d>
                  </m:oMath>
                </a14:m>
                <a:endParaRPr lang="ar-AE" sz="1800" dirty="0"/>
              </a:p>
              <a:p>
                <a:r>
                  <a:rPr lang="en-US" sz="1800" i="1" dirty="0"/>
                  <a:t>Intervention:</a:t>
                </a:r>
                <a:r>
                  <a:rPr lang="en-US" sz="1800" dirty="0"/>
                  <a:t> “What happens when X is done?” → </a:t>
                </a:r>
                <a14:m>
                  <m:oMath xmlns:m="http://schemas.openxmlformats.org/officeDocument/2006/math">
                    <m:r>
                      <a:rPr lang="en-US" sz="1800" i="1">
                        <a:latin typeface="Cambria Math" panose="02040503050406030204" pitchFamily="18" charset="0"/>
                      </a:rPr>
                      <m:t>𝑃</m:t>
                    </m:r>
                    <m:d>
                      <m:dPr>
                        <m:ctrlPr>
                          <a:rPr lang="ar-AE" sz="1800" i="1">
                            <a:latin typeface="Cambria Math" panose="02040503050406030204" pitchFamily="18" charset="0"/>
                          </a:rPr>
                        </m:ctrlPr>
                      </m:dPr>
                      <m:e>
                        <m:r>
                          <a:rPr lang="ar-AE" sz="1800" i="1">
                            <a:latin typeface="Cambria Math" panose="02040503050406030204" pitchFamily="18" charset="0"/>
                          </a:rPr>
                          <m:t>𝑌</m:t>
                        </m:r>
                        <m:r>
                          <a:rPr lang="ar-AE" sz="1800">
                            <a:latin typeface="Cambria Math" panose="02040503050406030204" pitchFamily="18" charset="0"/>
                          </a:rPr>
                          <m:t>∣</m:t>
                        </m:r>
                        <m:r>
                          <a:rPr lang="ar-AE" sz="1800" i="1">
                            <a:latin typeface="Cambria Math" panose="02040503050406030204" pitchFamily="18" charset="0"/>
                          </a:rPr>
                          <m:t>𝑑𝑜</m:t>
                        </m:r>
                        <m:d>
                          <m:dPr>
                            <m:ctrlPr>
                              <a:rPr lang="ar-AE" sz="1800" i="1">
                                <a:latin typeface="Cambria Math" panose="02040503050406030204" pitchFamily="18" charset="0"/>
                              </a:rPr>
                            </m:ctrlPr>
                          </m:dPr>
                          <m:e>
                            <m:r>
                              <a:rPr lang="ar-AE" sz="1800" i="1">
                                <a:latin typeface="Cambria Math" panose="02040503050406030204" pitchFamily="18" charset="0"/>
                              </a:rPr>
                              <m:t>𝑋</m:t>
                            </m:r>
                          </m:e>
                        </m:d>
                      </m:e>
                    </m:d>
                  </m:oMath>
                </a14:m>
                <a:endParaRPr lang="ar-AE" sz="1800" dirty="0"/>
              </a:p>
            </p:txBody>
          </p:sp>
        </mc:Choice>
        <mc:Fallback>
          <p:sp>
            <p:nvSpPr>
              <p:cNvPr id="3" name="Content Placeholder 2">
                <a:extLst>
                  <a:ext uri="{FF2B5EF4-FFF2-40B4-BE49-F238E27FC236}">
                    <a16:creationId xmlns:a16="http://schemas.microsoft.com/office/drawing/2014/main" id="{BF6E6903-54D0-6201-28EE-5E9373DD5770}"/>
                  </a:ext>
                </a:extLst>
              </p:cNvPr>
              <p:cNvSpPr>
                <a:spLocks noGrp="1" noRot="1" noChangeAspect="1" noMove="1" noResize="1" noEditPoints="1" noAdjustHandles="1" noChangeArrowheads="1" noChangeShapeType="1" noTextEdit="1"/>
              </p:cNvSpPr>
              <p:nvPr>
                <p:ph idx="1"/>
              </p:nvPr>
            </p:nvSpPr>
            <p:spPr>
              <a:xfrm>
                <a:off x="5966831" y="1319064"/>
                <a:ext cx="5546770" cy="5760721"/>
              </a:xfrm>
              <a:blipFill>
                <a:blip r:embed="rId4"/>
                <a:stretch>
                  <a:fillRect l="-913"/>
                </a:stretch>
              </a:blipFill>
            </p:spPr>
            <p:txBody>
              <a:bodyPr/>
              <a:lstStyle/>
              <a:p>
                <a:r>
                  <a:rPr lang="en-US">
                    <a:noFill/>
                  </a:rPr>
                  <a:t> </a:t>
                </a:r>
              </a:p>
            </p:txBody>
          </p:sp>
        </mc:Fallback>
      </mc:AlternateContent>
      <p:sp>
        <p:nvSpPr>
          <p:cNvPr id="4" name="AutoShape 2">
            <a:extLst>
              <a:ext uri="{FF2B5EF4-FFF2-40B4-BE49-F238E27FC236}">
                <a16:creationId xmlns:a16="http://schemas.microsoft.com/office/drawing/2014/main" id="{68402950-A02D-D69E-2304-861B7068A74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diagram of a triangular structure&#10;&#10;AI-generated content may be incorrect.">
            <a:extLst>
              <a:ext uri="{FF2B5EF4-FFF2-40B4-BE49-F238E27FC236}">
                <a16:creationId xmlns:a16="http://schemas.microsoft.com/office/drawing/2014/main" id="{22C92A11-D75A-3E3E-2E8F-A4677AA46A55}"/>
              </a:ext>
            </a:extLst>
          </p:cNvPr>
          <p:cNvPicPr>
            <a:picLocks noChangeAspect="1"/>
          </p:cNvPicPr>
          <p:nvPr/>
        </p:nvPicPr>
        <p:blipFill>
          <a:blip r:embed="rId5"/>
          <a:stretch>
            <a:fillRect/>
          </a:stretch>
        </p:blipFill>
        <p:spPr>
          <a:xfrm>
            <a:off x="678399" y="1681204"/>
            <a:ext cx="4426772" cy="1827422"/>
          </a:xfrm>
          <a:prstGeom prst="rect">
            <a:avLst/>
          </a:prstGeom>
        </p:spPr>
      </p:pic>
      <p:sp>
        <p:nvSpPr>
          <p:cNvPr id="9" name="TextBox 8">
            <a:extLst>
              <a:ext uri="{FF2B5EF4-FFF2-40B4-BE49-F238E27FC236}">
                <a16:creationId xmlns:a16="http://schemas.microsoft.com/office/drawing/2014/main" id="{1EE1441A-3DA6-7E2E-291D-F10E8B0380B1}"/>
              </a:ext>
            </a:extLst>
          </p:cNvPr>
          <p:cNvSpPr txBox="1"/>
          <p:nvPr/>
        </p:nvSpPr>
        <p:spPr>
          <a:xfrm>
            <a:off x="701631" y="3542270"/>
            <a:ext cx="4671571" cy="369332"/>
          </a:xfrm>
          <a:prstGeom prst="rect">
            <a:avLst/>
          </a:prstGeom>
          <a:noFill/>
        </p:spPr>
        <p:txBody>
          <a:bodyPr wrap="square" rtlCol="0">
            <a:spAutoFit/>
          </a:bodyPr>
          <a:lstStyle/>
          <a:p>
            <a:r>
              <a:rPr lang="en-US" dirty="0"/>
              <a:t>back-door path: X ← C → Y (confounding)</a:t>
            </a:r>
          </a:p>
        </p:txBody>
      </p:sp>
      <p:sp>
        <p:nvSpPr>
          <p:cNvPr id="10" name="TextBox 9">
            <a:extLst>
              <a:ext uri="{FF2B5EF4-FFF2-40B4-BE49-F238E27FC236}">
                <a16:creationId xmlns:a16="http://schemas.microsoft.com/office/drawing/2014/main" id="{A2BE2715-DCC6-5267-C2ED-8304A1CFCC71}"/>
              </a:ext>
            </a:extLst>
          </p:cNvPr>
          <p:cNvSpPr txBox="1"/>
          <p:nvPr/>
        </p:nvSpPr>
        <p:spPr>
          <a:xfrm>
            <a:off x="593630" y="5682715"/>
            <a:ext cx="5661817" cy="369332"/>
          </a:xfrm>
          <a:prstGeom prst="rect">
            <a:avLst/>
          </a:prstGeom>
          <a:noFill/>
        </p:spPr>
        <p:txBody>
          <a:bodyPr wrap="square" rtlCol="0">
            <a:spAutoFit/>
          </a:bodyPr>
          <a:lstStyle/>
          <a:p>
            <a:r>
              <a:rPr lang="en-US" dirty="0"/>
              <a:t>block by conditioning on C → identify causal effect.</a:t>
            </a:r>
          </a:p>
        </p:txBody>
      </p:sp>
      <p:sp>
        <p:nvSpPr>
          <p:cNvPr id="11" name="Slide Number Placeholder 10">
            <a:extLst>
              <a:ext uri="{FF2B5EF4-FFF2-40B4-BE49-F238E27FC236}">
                <a16:creationId xmlns:a16="http://schemas.microsoft.com/office/drawing/2014/main" id="{F77A7B91-D9BB-540E-F043-420C2A8B8B36}"/>
              </a:ext>
            </a:extLst>
          </p:cNvPr>
          <p:cNvSpPr>
            <a:spLocks noGrp="1"/>
          </p:cNvSpPr>
          <p:nvPr>
            <p:ph type="sldNum" sz="quarter" idx="12"/>
          </p:nvPr>
        </p:nvSpPr>
        <p:spPr/>
        <p:txBody>
          <a:bodyPr/>
          <a:lstStyle/>
          <a:p>
            <a:fld id="{CC057153-B650-4DEB-B370-79DDCFDCE934}" type="slidenum">
              <a:rPr lang="en-US" smtClean="0"/>
              <a:t>8</a:t>
            </a:fld>
            <a:endParaRPr lang="en-US"/>
          </a:p>
        </p:txBody>
      </p:sp>
    </p:spTree>
    <p:extLst>
      <p:ext uri="{BB962C8B-B14F-4D97-AF65-F5344CB8AC3E}">
        <p14:creationId xmlns:p14="http://schemas.microsoft.com/office/powerpoint/2010/main" val="2919198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7345E4-14A3-EEF6-0537-E75F122B8B6A}"/>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E753731-FA3B-EAB6-363B-BA0E24D70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2A6A43-C5A2-FA3B-6E50-584A79DBAD3A}"/>
              </a:ext>
            </a:extLst>
          </p:cNvPr>
          <p:cNvSpPr>
            <a:spLocks noGrp="1"/>
          </p:cNvSpPr>
          <p:nvPr>
            <p:ph type="title"/>
          </p:nvPr>
        </p:nvSpPr>
        <p:spPr>
          <a:xfrm>
            <a:off x="636300" y="1208895"/>
            <a:ext cx="4779572" cy="2067705"/>
          </a:xfrm>
        </p:spPr>
        <p:txBody>
          <a:bodyPr anchor="t">
            <a:normAutofit/>
          </a:bodyPr>
          <a:lstStyle/>
          <a:p>
            <a:r>
              <a:rPr lang="en-US" dirty="0"/>
              <a:t>Back Door Criterion: </a:t>
            </a:r>
            <a:r>
              <a:rPr lang="en-US" b="0" dirty="0"/>
              <a:t>do Operator</a:t>
            </a:r>
          </a:p>
        </p:txBody>
      </p:sp>
      <p:pic>
        <p:nvPicPr>
          <p:cNvPr id="7" name="Picture 6" descr="A diagram of a mathematical equation&#10;&#10;AI-generated content may be incorrect.">
            <a:extLst>
              <a:ext uri="{FF2B5EF4-FFF2-40B4-BE49-F238E27FC236}">
                <a16:creationId xmlns:a16="http://schemas.microsoft.com/office/drawing/2014/main" id="{489E1BFD-9243-02FA-3EF6-1694C83811DE}"/>
              </a:ext>
            </a:extLst>
          </p:cNvPr>
          <p:cNvPicPr>
            <a:picLocks noChangeAspect="1"/>
          </p:cNvPicPr>
          <p:nvPr/>
        </p:nvPicPr>
        <p:blipFill>
          <a:blip r:embed="rId3"/>
          <a:srcRect t="27153" r="3" b="30380"/>
          <a:stretch>
            <a:fillRect/>
          </a:stretch>
        </p:blipFill>
        <p:spPr>
          <a:xfrm>
            <a:off x="847936" y="4485495"/>
            <a:ext cx="4673754" cy="1324897"/>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D205DA6-6E9E-3418-211F-9CDD4A5F5517}"/>
                  </a:ext>
                </a:extLst>
              </p:cNvPr>
              <p:cNvSpPr>
                <a:spLocks noGrp="1"/>
              </p:cNvSpPr>
              <p:nvPr>
                <p:ph idx="1"/>
              </p:nvPr>
            </p:nvSpPr>
            <p:spPr>
              <a:xfrm>
                <a:off x="5966831" y="1319065"/>
                <a:ext cx="5546770" cy="2109936"/>
              </a:xfrm>
            </p:spPr>
            <p:txBody>
              <a:bodyPr anchor="t">
                <a:normAutofit/>
              </a:bodyPr>
              <a:lstStyle/>
              <a:p>
                <a:pPr marL="0" indent="0">
                  <a:buNone/>
                </a:pPr>
                <a:r>
                  <a:rPr lang="en-US" sz="1800" b="1" dirty="0"/>
                  <a:t>Two Questions:</a:t>
                </a:r>
                <a:endParaRPr lang="en-US" sz="1800" dirty="0"/>
              </a:p>
              <a:p>
                <a:r>
                  <a:rPr lang="en-US" sz="1800" i="1" dirty="0"/>
                  <a:t>Observation:</a:t>
                </a:r>
                <a:r>
                  <a:rPr lang="en-US" sz="1800" dirty="0"/>
                  <a:t> “What happens when X is seen?” → </a:t>
                </a:r>
                <a14:m>
                  <m:oMath xmlns:m="http://schemas.openxmlformats.org/officeDocument/2006/math">
                    <m:r>
                      <a:rPr lang="en-US" sz="1800" i="1">
                        <a:latin typeface="Cambria Math" panose="02040503050406030204" pitchFamily="18" charset="0"/>
                      </a:rPr>
                      <m:t>𝑃</m:t>
                    </m:r>
                    <m:d>
                      <m:dPr>
                        <m:ctrlPr>
                          <a:rPr lang="ar-AE" sz="1800" i="1">
                            <a:latin typeface="Cambria Math" panose="02040503050406030204" pitchFamily="18" charset="0"/>
                          </a:rPr>
                        </m:ctrlPr>
                      </m:dPr>
                      <m:e>
                        <m:r>
                          <a:rPr lang="ar-AE" sz="1800" i="1">
                            <a:latin typeface="Cambria Math" panose="02040503050406030204" pitchFamily="18" charset="0"/>
                          </a:rPr>
                          <m:t>𝑌</m:t>
                        </m:r>
                        <m:r>
                          <a:rPr lang="ar-AE" sz="1800">
                            <a:latin typeface="Cambria Math" panose="02040503050406030204" pitchFamily="18" charset="0"/>
                          </a:rPr>
                          <m:t>∣</m:t>
                        </m:r>
                        <m:r>
                          <a:rPr lang="ar-AE" sz="1800" i="1">
                            <a:latin typeface="Cambria Math" panose="02040503050406030204" pitchFamily="18" charset="0"/>
                          </a:rPr>
                          <m:t>𝑋</m:t>
                        </m:r>
                      </m:e>
                    </m:d>
                  </m:oMath>
                </a14:m>
                <a:endParaRPr lang="ar-AE" sz="1800" dirty="0"/>
              </a:p>
              <a:p>
                <a:r>
                  <a:rPr lang="en-US" sz="1800" i="1" dirty="0"/>
                  <a:t>Intervention:</a:t>
                </a:r>
                <a:r>
                  <a:rPr lang="en-US" sz="1800" dirty="0"/>
                  <a:t> “What happens when X is done?” → </a:t>
                </a:r>
                <a14:m>
                  <m:oMath xmlns:m="http://schemas.openxmlformats.org/officeDocument/2006/math">
                    <m:r>
                      <a:rPr lang="en-US" sz="1800" i="1">
                        <a:latin typeface="Cambria Math" panose="02040503050406030204" pitchFamily="18" charset="0"/>
                      </a:rPr>
                      <m:t>𝑃</m:t>
                    </m:r>
                    <m:d>
                      <m:dPr>
                        <m:ctrlPr>
                          <a:rPr lang="ar-AE" sz="1800" i="1">
                            <a:latin typeface="Cambria Math" panose="02040503050406030204" pitchFamily="18" charset="0"/>
                          </a:rPr>
                        </m:ctrlPr>
                      </m:dPr>
                      <m:e>
                        <m:r>
                          <a:rPr lang="ar-AE" sz="1800" i="1">
                            <a:latin typeface="Cambria Math" panose="02040503050406030204" pitchFamily="18" charset="0"/>
                          </a:rPr>
                          <m:t>𝑌</m:t>
                        </m:r>
                        <m:r>
                          <a:rPr lang="ar-AE" sz="1800">
                            <a:latin typeface="Cambria Math" panose="02040503050406030204" pitchFamily="18" charset="0"/>
                          </a:rPr>
                          <m:t>∣</m:t>
                        </m:r>
                        <m:r>
                          <a:rPr lang="ar-AE" sz="1800" i="1">
                            <a:latin typeface="Cambria Math" panose="02040503050406030204" pitchFamily="18" charset="0"/>
                          </a:rPr>
                          <m:t>𝑑𝑜</m:t>
                        </m:r>
                        <m:d>
                          <m:dPr>
                            <m:ctrlPr>
                              <a:rPr lang="ar-AE" sz="1800" i="1">
                                <a:latin typeface="Cambria Math" panose="02040503050406030204" pitchFamily="18" charset="0"/>
                              </a:rPr>
                            </m:ctrlPr>
                          </m:dPr>
                          <m:e>
                            <m:r>
                              <a:rPr lang="ar-AE" sz="1800" i="1">
                                <a:latin typeface="Cambria Math" panose="02040503050406030204" pitchFamily="18" charset="0"/>
                              </a:rPr>
                              <m:t>𝑋</m:t>
                            </m:r>
                          </m:e>
                        </m:d>
                      </m:e>
                    </m:d>
                  </m:oMath>
                </a14:m>
                <a:endParaRPr lang="ar-AE" sz="1800" dirty="0"/>
              </a:p>
            </p:txBody>
          </p:sp>
        </mc:Choice>
        <mc:Fallback>
          <p:sp>
            <p:nvSpPr>
              <p:cNvPr id="3" name="Content Placeholder 2">
                <a:extLst>
                  <a:ext uri="{FF2B5EF4-FFF2-40B4-BE49-F238E27FC236}">
                    <a16:creationId xmlns:a16="http://schemas.microsoft.com/office/drawing/2014/main" id="{1D205DA6-6E9E-3418-211F-9CDD4A5F5517}"/>
                  </a:ext>
                </a:extLst>
              </p:cNvPr>
              <p:cNvSpPr>
                <a:spLocks noGrp="1" noRot="1" noChangeAspect="1" noMove="1" noResize="1" noEditPoints="1" noAdjustHandles="1" noChangeArrowheads="1" noChangeShapeType="1" noTextEdit="1"/>
              </p:cNvSpPr>
              <p:nvPr>
                <p:ph idx="1"/>
              </p:nvPr>
            </p:nvSpPr>
            <p:spPr>
              <a:xfrm>
                <a:off x="5966831" y="1319065"/>
                <a:ext cx="5546770" cy="2109936"/>
              </a:xfrm>
              <a:blipFill>
                <a:blip r:embed="rId4"/>
                <a:stretch>
                  <a:fillRect l="-913"/>
                </a:stretch>
              </a:blipFill>
            </p:spPr>
            <p:txBody>
              <a:bodyPr/>
              <a:lstStyle/>
              <a:p>
                <a:r>
                  <a:rPr lang="en-US">
                    <a:noFill/>
                  </a:rPr>
                  <a:t> </a:t>
                </a:r>
              </a:p>
            </p:txBody>
          </p:sp>
        </mc:Fallback>
      </mc:AlternateContent>
      <p:sp>
        <p:nvSpPr>
          <p:cNvPr id="4" name="AutoShape 2">
            <a:extLst>
              <a:ext uri="{FF2B5EF4-FFF2-40B4-BE49-F238E27FC236}">
                <a16:creationId xmlns:a16="http://schemas.microsoft.com/office/drawing/2014/main" id="{83787426-4152-051D-CD7A-7FE529DBE87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diagram of a triangular structure&#10;&#10;AI-generated content may be incorrect.">
            <a:extLst>
              <a:ext uri="{FF2B5EF4-FFF2-40B4-BE49-F238E27FC236}">
                <a16:creationId xmlns:a16="http://schemas.microsoft.com/office/drawing/2014/main" id="{D1017FE7-F7E5-E354-7CBB-83026950EB4E}"/>
              </a:ext>
            </a:extLst>
          </p:cNvPr>
          <p:cNvPicPr>
            <a:picLocks noChangeAspect="1"/>
          </p:cNvPicPr>
          <p:nvPr/>
        </p:nvPicPr>
        <p:blipFill>
          <a:blip r:embed="rId5"/>
          <a:stretch>
            <a:fillRect/>
          </a:stretch>
        </p:blipFill>
        <p:spPr>
          <a:xfrm>
            <a:off x="678399" y="2540000"/>
            <a:ext cx="4426772" cy="1827422"/>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53E25C2-9314-E3A9-DE27-295A36684A12}"/>
                  </a:ext>
                </a:extLst>
              </p:cNvPr>
              <p:cNvSpPr txBox="1"/>
              <p:nvPr/>
            </p:nvSpPr>
            <p:spPr>
              <a:xfrm>
                <a:off x="5578235" y="4120230"/>
                <a:ext cx="6140700" cy="1872500"/>
              </a:xfrm>
              <a:prstGeom prst="rect">
                <a:avLst/>
              </a:prstGeom>
              <a:noFill/>
            </p:spPr>
            <p:txBody>
              <a:bodyPr wrap="square" rtlCol="0">
                <a:spAutoFit/>
              </a:bodyPr>
              <a:lstStyle/>
              <a:p>
                <a:r>
                  <a:rPr lang="en-US" b="1" dirty="0"/>
                  <a:t>The Back-Door Adjustment Formula</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ar-AE" i="1">
                              <a:latin typeface="Cambria Math" panose="02040503050406030204" pitchFamily="18" charset="0"/>
                            </a:rPr>
                          </m:ctrlPr>
                        </m:dPr>
                        <m:e>
                          <m:r>
                            <a:rPr lang="ar-AE" i="1">
                              <a:latin typeface="Cambria Math" panose="02040503050406030204" pitchFamily="18" charset="0"/>
                            </a:rPr>
                            <m:t>𝑌</m:t>
                          </m:r>
                          <m:r>
                            <a:rPr lang="ar-AE">
                              <a:latin typeface="Cambria Math" panose="02040503050406030204" pitchFamily="18" charset="0"/>
                            </a:rPr>
                            <m:t>∣</m:t>
                          </m:r>
                          <m:r>
                            <a:rPr lang="ar-AE" i="1">
                              <a:latin typeface="Cambria Math" panose="02040503050406030204" pitchFamily="18" charset="0"/>
                            </a:rPr>
                            <m:t>𝑑𝑜</m:t>
                          </m:r>
                          <m:d>
                            <m:dPr>
                              <m:ctrlPr>
                                <a:rPr lang="ar-AE" i="1">
                                  <a:latin typeface="Cambria Math" panose="02040503050406030204" pitchFamily="18" charset="0"/>
                                </a:rPr>
                              </m:ctrlPr>
                            </m:dPr>
                            <m:e>
                              <m:r>
                                <a:rPr lang="ar-AE" i="1">
                                  <a:latin typeface="Cambria Math" panose="02040503050406030204" pitchFamily="18" charset="0"/>
                                </a:rPr>
                                <m:t>𝑋</m:t>
                              </m:r>
                            </m:e>
                          </m:d>
                        </m:e>
                      </m:d>
                      <m:r>
                        <a:rPr lang="ar-AE">
                          <a:latin typeface="Cambria Math" panose="02040503050406030204" pitchFamily="18" charset="0"/>
                        </a:rPr>
                        <m:t>=</m:t>
                      </m:r>
                      <m:nary>
                        <m:naryPr>
                          <m:chr m:val="∑"/>
                          <m:grow m:val="on"/>
                          <m:supHide m:val="on"/>
                          <m:ctrlPr>
                            <a:rPr lang="ar-AE" i="1">
                              <a:latin typeface="Cambria Math" panose="02040503050406030204" pitchFamily="18" charset="0"/>
                            </a:rPr>
                          </m:ctrlPr>
                        </m:naryPr>
                        <m:sub>
                          <m:r>
                            <a:rPr lang="ar-AE" i="1">
                              <a:latin typeface="Cambria Math" panose="02040503050406030204" pitchFamily="18" charset="0"/>
                            </a:rPr>
                            <m:t>𝑐</m:t>
                          </m:r>
                        </m:sub>
                        <m:sup/>
                        <m:e>
                          <m:r>
                            <a:rPr lang="ar-AE" i="1">
                              <a:latin typeface="Cambria Math" panose="02040503050406030204" pitchFamily="18" charset="0"/>
                            </a:rPr>
                            <m:t>𝑃</m:t>
                          </m:r>
                        </m:e>
                      </m:nary>
                      <m:d>
                        <m:dPr>
                          <m:sepChr m:val=","/>
                          <m:ctrlPr>
                            <a:rPr lang="ar-AE" i="1">
                              <a:latin typeface="Cambria Math" panose="02040503050406030204" pitchFamily="18" charset="0"/>
                            </a:rPr>
                          </m:ctrlPr>
                        </m:dPr>
                        <m:e>
                          <m:r>
                            <a:rPr lang="ar-AE" i="1">
                              <a:latin typeface="Cambria Math" panose="02040503050406030204" pitchFamily="18" charset="0"/>
                            </a:rPr>
                            <m:t>𝑌</m:t>
                          </m:r>
                        </m:e>
                        <m:e>
                          <m:r>
                            <a:rPr lang="ar-AE">
                              <a:latin typeface="Cambria Math" panose="02040503050406030204" pitchFamily="18" charset="0"/>
                            </a:rPr>
                            <m:t>∣</m:t>
                          </m:r>
                          <m:r>
                            <a:rPr lang="ar-AE" i="1">
                              <a:latin typeface="Cambria Math" panose="02040503050406030204" pitchFamily="18" charset="0"/>
                            </a:rPr>
                            <m:t>𝑋𝐶</m:t>
                          </m:r>
                          <m:r>
                            <a:rPr lang="ar-AE">
                              <a:latin typeface="Cambria Math" panose="02040503050406030204" pitchFamily="18" charset="0"/>
                            </a:rPr>
                            <m:t>=</m:t>
                          </m:r>
                          <m:r>
                            <a:rPr lang="ar-AE" i="1">
                              <a:latin typeface="Cambria Math" panose="02040503050406030204" pitchFamily="18" charset="0"/>
                            </a:rPr>
                            <m:t>𝑐</m:t>
                          </m:r>
                        </m:e>
                      </m:d>
                      <m:r>
                        <m:rPr>
                          <m:nor/>
                        </m:rPr>
                        <a:rPr lang="ar-AE" i="1"/>
                        <m:t> </m:t>
                      </m:r>
                      <m:r>
                        <a:rPr lang="ar-AE" i="1">
                          <a:latin typeface="Cambria Math" panose="02040503050406030204" pitchFamily="18" charset="0"/>
                        </a:rPr>
                        <m:t>𝑃</m:t>
                      </m:r>
                      <m:d>
                        <m:dPr>
                          <m:ctrlPr>
                            <a:rPr lang="ar-AE" i="1">
                              <a:latin typeface="Cambria Math" panose="02040503050406030204" pitchFamily="18" charset="0"/>
                            </a:rPr>
                          </m:ctrlPr>
                        </m:dPr>
                        <m:e>
                          <m:r>
                            <a:rPr lang="ar-AE" i="1">
                              <a:latin typeface="Cambria Math" panose="02040503050406030204" pitchFamily="18" charset="0"/>
                            </a:rPr>
                            <m:t>𝐶</m:t>
                          </m:r>
                          <m:r>
                            <a:rPr lang="ar-AE">
                              <a:latin typeface="Cambria Math" panose="02040503050406030204" pitchFamily="18" charset="0"/>
                            </a:rPr>
                            <m:t>=</m:t>
                          </m:r>
                          <m:r>
                            <a:rPr lang="ar-AE" i="1">
                              <a:latin typeface="Cambria Math" panose="02040503050406030204" pitchFamily="18" charset="0"/>
                            </a:rPr>
                            <m:t>𝑐</m:t>
                          </m:r>
                        </m:e>
                      </m:d>
                    </m:oMath>
                  </m:oMathPara>
                </a14:m>
                <a:endParaRPr lang="ar-AE" b="0" dirty="0"/>
              </a:p>
              <a:p>
                <a:endParaRPr lang="en-US" dirty="0"/>
              </a:p>
              <a:p>
                <a:r>
                  <a:rPr lang="en-US" dirty="0"/>
                  <a:t>This expression removes the influence of confounder C, isolating the causal impact of X on Y.</a:t>
                </a:r>
              </a:p>
            </p:txBody>
          </p:sp>
        </mc:Choice>
        <mc:Fallback>
          <p:sp>
            <p:nvSpPr>
              <p:cNvPr id="8" name="TextBox 7">
                <a:extLst>
                  <a:ext uri="{FF2B5EF4-FFF2-40B4-BE49-F238E27FC236}">
                    <a16:creationId xmlns:a16="http://schemas.microsoft.com/office/drawing/2014/main" id="{153E25C2-9314-E3A9-DE27-295A36684A12}"/>
                  </a:ext>
                </a:extLst>
              </p:cNvPr>
              <p:cNvSpPr txBox="1">
                <a:spLocks noRot="1" noChangeAspect="1" noMove="1" noResize="1" noEditPoints="1" noAdjustHandles="1" noChangeArrowheads="1" noChangeShapeType="1" noTextEdit="1"/>
              </p:cNvSpPr>
              <p:nvPr/>
            </p:nvSpPr>
            <p:spPr>
              <a:xfrm>
                <a:off x="5578235" y="4120230"/>
                <a:ext cx="6140700" cy="1872500"/>
              </a:xfrm>
              <a:prstGeom prst="rect">
                <a:avLst/>
              </a:prstGeom>
              <a:blipFill>
                <a:blip r:embed="rId6"/>
                <a:stretch>
                  <a:fillRect l="-826" t="-35811" r="-826" b="-26351"/>
                </a:stretch>
              </a:blipFill>
            </p:spPr>
            <p:txBody>
              <a:bodyPr/>
              <a:lstStyle/>
              <a:p>
                <a:r>
                  <a:rPr lang="en-US">
                    <a:noFill/>
                  </a:rPr>
                  <a:t> </a:t>
                </a:r>
              </a:p>
            </p:txBody>
          </p:sp>
        </mc:Fallback>
      </mc:AlternateContent>
      <p:sp>
        <p:nvSpPr>
          <p:cNvPr id="12" name="Slide Number Placeholder 11">
            <a:extLst>
              <a:ext uri="{FF2B5EF4-FFF2-40B4-BE49-F238E27FC236}">
                <a16:creationId xmlns:a16="http://schemas.microsoft.com/office/drawing/2014/main" id="{2E6683B9-0D3D-2005-CCAC-D27D853195F2}"/>
              </a:ext>
            </a:extLst>
          </p:cNvPr>
          <p:cNvSpPr>
            <a:spLocks noGrp="1"/>
          </p:cNvSpPr>
          <p:nvPr>
            <p:ph type="sldNum" sz="quarter" idx="12"/>
          </p:nvPr>
        </p:nvSpPr>
        <p:spPr/>
        <p:txBody>
          <a:bodyPr/>
          <a:lstStyle/>
          <a:p>
            <a:fld id="{CC057153-B650-4DEB-B370-79DDCFDCE934}" type="slidenum">
              <a:rPr lang="en-US" smtClean="0"/>
              <a:t>9</a:t>
            </a:fld>
            <a:endParaRPr lang="en-US"/>
          </a:p>
        </p:txBody>
      </p:sp>
    </p:spTree>
    <p:extLst>
      <p:ext uri="{BB962C8B-B14F-4D97-AF65-F5344CB8AC3E}">
        <p14:creationId xmlns:p14="http://schemas.microsoft.com/office/powerpoint/2010/main" val="220848237"/>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739</TotalTime>
  <Words>5463</Words>
  <Application>Microsoft Macintosh PowerPoint</Application>
  <PresentationFormat>Widescreen</PresentationFormat>
  <Paragraphs>533</Paragraphs>
  <Slides>33</Slides>
  <Notes>25</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Aptos</vt:lpstr>
      <vt:lpstr>Arial</vt:lpstr>
      <vt:lpstr>Cambria Math</vt:lpstr>
      <vt:lpstr>Google Sans</vt:lpstr>
      <vt:lpstr>Menlo</vt:lpstr>
      <vt:lpstr>Neue Haas Grotesk Text Pro</vt:lpstr>
      <vt:lpstr>Wingdings</vt:lpstr>
      <vt:lpstr>VanillaVTI</vt:lpstr>
      <vt:lpstr>Defense Against the Dark Correlations</vt:lpstr>
      <vt:lpstr>Correlation vs Causation</vt:lpstr>
      <vt:lpstr>Correlation vs Causation</vt:lpstr>
      <vt:lpstr>The Causal Ladder</vt:lpstr>
      <vt:lpstr>Structural Causal Model (SCM)</vt:lpstr>
      <vt:lpstr>Structural Causal Model (SCM)</vt:lpstr>
      <vt:lpstr>d-Separation: Causal Graphs Intuition  When are X and Y independent, given Z?</vt:lpstr>
      <vt:lpstr>Back Door Criterion: do Operator</vt:lpstr>
      <vt:lpstr>Back Door Criterion: do Operator</vt:lpstr>
      <vt:lpstr>Background</vt:lpstr>
      <vt:lpstr>Data-driven Causal Discovery Algorithms</vt:lpstr>
      <vt:lpstr>BUT…</vt:lpstr>
      <vt:lpstr>PowerPoint Presentation</vt:lpstr>
      <vt:lpstr>Why Causality Matters</vt:lpstr>
      <vt:lpstr>From Observation to Intervention</vt:lpstr>
      <vt:lpstr>PolicyGRID: Acting to Understand, Understanding to Act</vt:lpstr>
      <vt:lpstr>The Causal Ladder</vt:lpstr>
      <vt:lpstr>Why PolicyGRID</vt:lpstr>
      <vt:lpstr>PolicyGRID</vt:lpstr>
      <vt:lpstr>Discovery Module</vt:lpstr>
      <vt:lpstr>Discovery Module: Hypothesis Generation</vt:lpstr>
      <vt:lpstr>Discovery Module: Interventions</vt:lpstr>
      <vt:lpstr>PowerPoint Presentation</vt:lpstr>
      <vt:lpstr>Discovery Module: DAG Update</vt:lpstr>
      <vt:lpstr>PowerPoint Presentation</vt:lpstr>
      <vt:lpstr>Stage 4: Final DAG Construction</vt:lpstr>
      <vt:lpstr>PowerPoint Presentation</vt:lpstr>
      <vt:lpstr>Policy Engine</vt:lpstr>
      <vt:lpstr>Mock Example: Causal Optimization</vt:lpstr>
      <vt:lpstr>Experiments</vt:lpstr>
      <vt:lpstr>Results: Causal World Model Fidelity  </vt:lpstr>
      <vt:lpstr>Results: Policy Performance</vt:lpstr>
      <vt:lpstr>Takeaways +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Taqiya Ehsan</dc:creator>
  <cp:lastModifiedBy>Taqiya Ehsan</cp:lastModifiedBy>
  <cp:revision>55</cp:revision>
  <dcterms:created xsi:type="dcterms:W3CDTF">2025-11-04T01:00:19Z</dcterms:created>
  <dcterms:modified xsi:type="dcterms:W3CDTF">2025-11-04T13:20:00Z</dcterms:modified>
</cp:coreProperties>
</file>